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1267"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120D52-FA77-42B2-9190-B90174254575}" type="datetimeFigureOut">
              <a:rPr lang="en-US" smtClean="0"/>
              <a:t>10/7/2019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4768D5-120E-4177-BC21-AE876064E200}" type="slidenum">
              <a:rPr lang="en-US" smtClean="0"/>
              <a:t>‹#›</a:t>
            </a:fld>
            <a:endParaRPr lang="en-US"/>
          </a:p>
        </p:txBody>
      </p:sp>
    </p:spTree>
    <p:extLst>
      <p:ext uri="{BB962C8B-B14F-4D97-AF65-F5344CB8AC3E}">
        <p14:creationId xmlns:p14="http://schemas.microsoft.com/office/powerpoint/2010/main" val="2922571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9421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fld id="{C8BCE834-6504-4873-BA61-56A3919240C8}" type="slidenum">
              <a:rPr lang="en-US" sz="1200" smtClean="0">
                <a:latin typeface="Times New Roman" pitchFamily="18" charset="0"/>
              </a:rPr>
              <a:pPr>
                <a:defRPr/>
              </a:pPr>
              <a:t>2</a:t>
            </a:fld>
            <a:endParaRPr lang="en-US" sz="1200"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9523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defRPr/>
            </a:pPr>
            <a:fld id="{45FC683B-37D7-4C34-98D3-1DE67D1A1082}" type="slidenum">
              <a:rPr lang="en-US" sz="1200" smtClean="0">
                <a:latin typeface="Times New Roman" pitchFamily="18" charset="0"/>
              </a:rPr>
              <a:pPr>
                <a:defRPr/>
              </a:pPr>
              <a:t>6</a:t>
            </a:fld>
            <a:endParaRPr lang="en-US" sz="1200"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0C1F9D-AD9C-4753-9621-25C45F0617F8}"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4214286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C1F9D-AD9C-4753-9621-25C45F0617F8}"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1260082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C1F9D-AD9C-4753-9621-25C45F0617F8}"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312232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0C1F9D-AD9C-4753-9621-25C45F0617F8}"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1323402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0C1F9D-AD9C-4753-9621-25C45F0617F8}"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168201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0C1F9D-AD9C-4753-9621-25C45F0617F8}" type="datetimeFigureOut">
              <a:rPr lang="en-US" smtClean="0"/>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2025308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0C1F9D-AD9C-4753-9621-25C45F0617F8}" type="datetimeFigureOut">
              <a:rPr lang="en-US" smtClean="0"/>
              <a:t>10/7/2019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1348513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0C1F9D-AD9C-4753-9621-25C45F0617F8}" type="datetimeFigureOut">
              <a:rPr lang="en-US" smtClean="0"/>
              <a:t>10/7/2019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323179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0C1F9D-AD9C-4753-9621-25C45F0617F8}" type="datetimeFigureOut">
              <a:rPr lang="en-US" smtClean="0"/>
              <a:t>10/7/2019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2159483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0C1F9D-AD9C-4753-9621-25C45F0617F8}" type="datetimeFigureOut">
              <a:rPr lang="en-US" smtClean="0"/>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1729846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0C1F9D-AD9C-4753-9621-25C45F0617F8}" type="datetimeFigureOut">
              <a:rPr lang="en-US" smtClean="0"/>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1E2F4-1F56-4401-A974-2AE577804709}" type="slidenum">
              <a:rPr lang="en-US" smtClean="0"/>
              <a:t>‹#›</a:t>
            </a:fld>
            <a:endParaRPr lang="en-US"/>
          </a:p>
        </p:txBody>
      </p:sp>
    </p:spTree>
    <p:extLst>
      <p:ext uri="{BB962C8B-B14F-4D97-AF65-F5344CB8AC3E}">
        <p14:creationId xmlns:p14="http://schemas.microsoft.com/office/powerpoint/2010/main" val="4061283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C1F9D-AD9C-4753-9621-25C45F0617F8}" type="datetimeFigureOut">
              <a:rPr lang="en-US" smtClean="0"/>
              <a:t>10/7/2019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D1E2F4-1F56-4401-A974-2AE577804709}" type="slidenum">
              <a:rPr lang="en-US" smtClean="0"/>
              <a:t>‹#›</a:t>
            </a:fld>
            <a:endParaRPr lang="en-US"/>
          </a:p>
        </p:txBody>
      </p:sp>
    </p:spTree>
    <p:extLst>
      <p:ext uri="{BB962C8B-B14F-4D97-AF65-F5344CB8AC3E}">
        <p14:creationId xmlns:p14="http://schemas.microsoft.com/office/powerpoint/2010/main" val="2838698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47606" y="620688"/>
            <a:ext cx="8364854" cy="1019175"/>
          </a:xfrm>
          <a:prstGeom prst="rect">
            <a:avLst/>
          </a:prstGeom>
          <a:solidFill>
            <a:schemeClr val="accent6">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wrap="none" anchor="ctr"/>
          <a:lstStyle/>
          <a:p>
            <a:pPr algn="ctr">
              <a:defRPr/>
            </a:pPr>
            <a:r>
              <a:rPr lang="en-US" sz="2200" b="1" spc="-60" dirty="0">
                <a:latin typeface="Times New Roman" pitchFamily="18" charset="0"/>
                <a:cs typeface="Times New Roman" pitchFamily="18" charset="0"/>
              </a:rPr>
              <a:t>TƯ TƯỞNG HỒ CHÍ MINH VỀ ĐẢNG CỘNG SẢN VIỆT NAM </a:t>
            </a:r>
          </a:p>
          <a:p>
            <a:pPr algn="ctr">
              <a:defRPr/>
            </a:pPr>
            <a:r>
              <a:rPr lang="en-US" sz="2200" b="1" spc="-60" dirty="0">
                <a:latin typeface="Times New Roman" pitchFamily="18" charset="0"/>
                <a:cs typeface="Times New Roman" pitchFamily="18" charset="0"/>
              </a:rPr>
              <a:t>VÀ NHÀ NƯỚC CỦA NHÂN DÂN, DO NHÂN DÂN, VÌ NHÂN DÂN</a:t>
            </a: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04864"/>
            <a:ext cx="3744416" cy="2232248"/>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39700" prst="cross"/>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221830"/>
            <a:ext cx="4104456" cy="2232248"/>
          </a:xfrm>
          <a:prstGeom prst="rect">
            <a:avLst/>
          </a:prstGeom>
          <a:noFill/>
          <a:ln>
            <a:noFill/>
          </a:ln>
          <a:effectLst/>
          <a:scene3d>
            <a:camera prst="orthographicFront"/>
            <a:lightRig rig="threePt" dir="t"/>
          </a:scene3d>
          <a:sp3d>
            <a:bevelT w="139700" prst="cross"/>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kx="-3284103" algn="br" rotWithShape="0">
                    <a:schemeClr val="accent1">
                      <a:gamma/>
                      <a:shade val="60000"/>
                      <a:invGamma/>
                      <a:alpha val="50000"/>
                    </a:schemeClr>
                  </a:outerShdw>
                </a:effectLst>
              </a14:hiddenEffects>
            </a:ext>
          </a:extLst>
        </p:spPr>
      </p:pic>
    </p:spTree>
    <p:extLst>
      <p:ext uri="{BB962C8B-B14F-4D97-AF65-F5344CB8AC3E}">
        <p14:creationId xmlns:p14="http://schemas.microsoft.com/office/powerpoint/2010/main" val="461065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nodeType="afterGroup">
                            <p:stCondLst>
                              <p:cond delay="500"/>
                            </p:stCondLst>
                            <p:childTnLst>
                              <p:par>
                                <p:cTn id="9" presetID="6" presetClass="entr" presetSubtype="16" fill="hold" nodeType="afterEffect">
                                  <p:stCondLst>
                                    <p:cond delay="0"/>
                                  </p:stCondLst>
                                  <p:childTnLst>
                                    <p:set>
                                      <p:cBhvr>
                                        <p:cTn id="10" dur="1" fill="hold">
                                          <p:stCondLst>
                                            <p:cond delay="0"/>
                                          </p:stCondLst>
                                        </p:cTn>
                                        <p:tgtEl>
                                          <p:spTgt spid="133122"/>
                                        </p:tgtEl>
                                        <p:attrNameLst>
                                          <p:attrName>style.visibility</p:attrName>
                                        </p:attrNameLst>
                                      </p:cBhvr>
                                      <p:to>
                                        <p:strVal val="visible"/>
                                      </p:to>
                                    </p:set>
                                    <p:animEffect transition="in" filter="circle(in)">
                                      <p:cBhvr>
                                        <p:cTn id="11" dur="2000"/>
                                        <p:tgtEl>
                                          <p:spTgt spid="133122"/>
                                        </p:tgtEl>
                                      </p:cBhvr>
                                    </p:animEffect>
                                  </p:childTnLst>
                                </p:cTn>
                              </p:par>
                            </p:childTnLst>
                          </p:cTn>
                        </p:par>
                        <p:par>
                          <p:cTn id="12" fill="hold" nodeType="afterGroup">
                            <p:stCondLst>
                              <p:cond delay="2500"/>
                            </p:stCondLst>
                            <p:childTnLst>
                              <p:par>
                                <p:cTn id="13" presetID="21" presetClass="entr" presetSubtype="1" fill="hold" nodeType="afterEffect">
                                  <p:stCondLst>
                                    <p:cond delay="0"/>
                                  </p:stCondLst>
                                  <p:childTnLst>
                                    <p:set>
                                      <p:cBhvr>
                                        <p:cTn id="14" dur="1" fill="hold">
                                          <p:stCondLst>
                                            <p:cond delay="0"/>
                                          </p:stCondLst>
                                        </p:cTn>
                                        <p:tgtEl>
                                          <p:spTgt spid="133123"/>
                                        </p:tgtEl>
                                        <p:attrNameLst>
                                          <p:attrName>style.visibility</p:attrName>
                                        </p:attrNameLst>
                                      </p:cBhvr>
                                      <p:to>
                                        <p:strVal val="visible"/>
                                      </p:to>
                                    </p:set>
                                    <p:animEffect transition="in" filter="wheel(1)">
                                      <p:cBhvr>
                                        <p:cTn id="15" dur="2000"/>
                                        <p:tgtEl>
                                          <p:spTgt spid="133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47564" y="69269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Đảng</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là</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đạo</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đức</a:t>
            </a:r>
            <a:endParaRPr lang="en-US" sz="2800" i="1" dirty="0">
              <a:latin typeface="Times New Roman" pitchFamily="18" charset="0"/>
              <a:cs typeface="Times New Roman" pitchFamily="18" charset="0"/>
            </a:endParaRPr>
          </a:p>
        </p:txBody>
      </p:sp>
      <p:sp>
        <p:nvSpPr>
          <p:cNvPr id="17" name="Rectangle 16"/>
          <p:cNvSpPr/>
          <p:nvPr/>
        </p:nvSpPr>
        <p:spPr>
          <a:xfrm>
            <a:off x="679648" y="1304764"/>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Mục</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đích</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giải</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phóng</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dân</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tộc</a:t>
            </a:r>
            <a:r>
              <a:rPr lang="en-GB" sz="2800" spc="-50" dirty="0">
                <a:latin typeface="Times New Roman" pitchFamily="18" charset="0"/>
                <a:cs typeface="Times New Roman" pitchFamily="18" charset="0"/>
              </a:rPr>
              <a:t>, XH, </a:t>
            </a:r>
            <a:r>
              <a:rPr lang="en-GB" sz="2800" spc="-50" dirty="0" err="1">
                <a:latin typeface="Times New Roman" pitchFamily="18" charset="0"/>
                <a:cs typeface="Times New Roman" pitchFamily="18" charset="0"/>
              </a:rPr>
              <a:t>giai</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cấp</a:t>
            </a:r>
            <a:r>
              <a:rPr lang="en-GB" sz="2800" spc="-50" dirty="0">
                <a:latin typeface="Times New Roman" pitchFamily="18" charset="0"/>
                <a:cs typeface="Times New Roman" pitchFamily="18" charset="0"/>
              </a:rPr>
              <a:t>, con </a:t>
            </a:r>
            <a:r>
              <a:rPr lang="en-GB" sz="2800" spc="-50" dirty="0" err="1">
                <a:latin typeface="Times New Roman" pitchFamily="18" charset="0"/>
                <a:cs typeface="Times New Roman" pitchFamily="18" charset="0"/>
              </a:rPr>
              <a:t>người</a:t>
            </a:r>
            <a:endParaRPr lang="en-US" sz="2800" spc="-50" dirty="0">
              <a:latin typeface="Times New Roman" pitchFamily="18" charset="0"/>
              <a:cs typeface="Times New Roman" pitchFamily="18" charset="0"/>
            </a:endParaRPr>
          </a:p>
        </p:txBody>
      </p:sp>
      <p:sp>
        <p:nvSpPr>
          <p:cNvPr id="4" name="Rectangle 3"/>
          <p:cNvSpPr/>
          <p:nvPr/>
        </p:nvSpPr>
        <p:spPr>
          <a:xfrm>
            <a:off x="4175956" y="3492584"/>
            <a:ext cx="4356484" cy="2600712"/>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700" dirty="0">
                <a:latin typeface="Times New Roman" pitchFamily="18" charset="0"/>
                <a:cs typeface="Times New Roman" pitchFamily="18" charset="0"/>
              </a:rPr>
              <a:t>“</a:t>
            </a:r>
            <a:r>
              <a:rPr lang="vi-VN" sz="2700" dirty="0">
                <a:latin typeface="Times New Roman" pitchFamily="18" charset="0"/>
                <a:cs typeface="Times New Roman" pitchFamily="18" charset="0"/>
              </a:rPr>
              <a:t>Mỗi đảng viên và cán bộ phả</a:t>
            </a:r>
            <a:r>
              <a:rPr lang="en-US" sz="2700" dirty="0">
                <a:latin typeface="Times New Roman" pitchFamily="18" charset="0"/>
                <a:cs typeface="Times New Roman" pitchFamily="18" charset="0"/>
              </a:rPr>
              <a:t>i</a:t>
            </a:r>
            <a:r>
              <a:rPr lang="vi-VN" sz="2700" dirty="0">
                <a:latin typeface="Times New Roman" pitchFamily="18" charset="0"/>
                <a:cs typeface="Times New Roman" pitchFamily="18" charset="0"/>
              </a:rPr>
              <a:t> thật sự thấm nhuần đạo đức cách mạng,</a:t>
            </a:r>
            <a:r>
              <a:rPr lang="en-US" sz="2700" dirty="0">
                <a:latin typeface="Times New Roman" pitchFamily="18" charset="0"/>
                <a:cs typeface="Times New Roman" pitchFamily="18" charset="0"/>
              </a:rPr>
              <a:t>…</a:t>
            </a:r>
            <a:r>
              <a:rPr lang="vi-VN" sz="2700" dirty="0">
                <a:latin typeface="Times New Roman" pitchFamily="18" charset="0"/>
                <a:cs typeface="Times New Roman" pitchFamily="18" charset="0"/>
              </a:rPr>
              <a:t> xứng đáng là người lãnh đạo, là người đày tớ thật trung thành củ</a:t>
            </a:r>
            <a:r>
              <a:rPr lang="en-US" sz="2700" dirty="0">
                <a:latin typeface="Times New Roman" pitchFamily="18" charset="0"/>
                <a:cs typeface="Times New Roman" pitchFamily="18" charset="0"/>
              </a:rPr>
              <a:t>a</a:t>
            </a:r>
            <a:r>
              <a:rPr lang="vi-VN" sz="2700" dirty="0">
                <a:latin typeface="Times New Roman" pitchFamily="18" charset="0"/>
                <a:cs typeface="Times New Roman" pitchFamily="18" charset="0"/>
              </a:rPr>
              <a:t> nhân dân"</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t.15, tr.622</a:t>
            </a:r>
            <a:endParaRPr lang="en-US" sz="2800" i="1" dirty="0">
              <a:latin typeface="Times New Roman" pitchFamily="18" charset="0"/>
              <a:cs typeface="Times New Roman" pitchFamily="18" charset="0"/>
            </a:endParaRPr>
          </a:p>
        </p:txBody>
      </p:sp>
      <p:sp>
        <p:nvSpPr>
          <p:cNvPr id="9" name="Rectangle 8"/>
          <p:cNvSpPr/>
          <p:nvPr/>
        </p:nvSpPr>
        <p:spPr>
          <a:xfrm>
            <a:off x="679648" y="1916832"/>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thành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với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ích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tộc</a:t>
            </a:r>
            <a:endParaRPr lang="en-US" sz="2800" dirty="0">
              <a:latin typeface="Times New Roman" pitchFamily="18" charset="0"/>
              <a:cs typeface="Times New Roman" pitchFamily="18" charset="0"/>
            </a:endParaRPr>
          </a:p>
        </p:txBody>
      </p:sp>
      <p:sp>
        <p:nvSpPr>
          <p:cNvPr id="10" name="Rectangle 9"/>
          <p:cNvSpPr/>
          <p:nvPr/>
        </p:nvSpPr>
        <p:spPr>
          <a:xfrm>
            <a:off x="694536" y="2564904"/>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Đảng</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viên</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thấm</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nhuần</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và</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tu</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dưỡng</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đạo</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đức</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cách</a:t>
            </a:r>
            <a:r>
              <a:rPr lang="en-GB" sz="2800" spc="-70" dirty="0">
                <a:latin typeface="Times New Roman" pitchFamily="18" charset="0"/>
                <a:cs typeface="Times New Roman" pitchFamily="18" charset="0"/>
              </a:rPr>
              <a:t> </a:t>
            </a:r>
            <a:r>
              <a:rPr lang="en-GB" sz="2800" spc="-70" dirty="0" err="1">
                <a:latin typeface="Times New Roman" pitchFamily="18" charset="0"/>
                <a:cs typeface="Times New Roman" pitchFamily="18" charset="0"/>
              </a:rPr>
              <a:t>mạng</a:t>
            </a:r>
            <a:endParaRPr lang="en-US" sz="2800" spc="-70" dirty="0">
              <a:latin typeface="Times New Roman" pitchFamily="18" charset="0"/>
              <a:cs typeface="Times New Roman" pitchFamily="18" charset="0"/>
            </a:endParaRPr>
          </a:p>
        </p:txBody>
      </p:sp>
      <p:pic>
        <p:nvPicPr>
          <p:cNvPr id="1280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3537013"/>
            <a:ext cx="3492388" cy="2484275"/>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145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par>
                          <p:cTn id="8" fill="hold" nodeType="afterGroup">
                            <p:stCondLst>
                              <p:cond delay="500"/>
                            </p:stCondLst>
                            <p:childTnLst>
                              <p:par>
                                <p:cTn id="9" presetID="21" presetClass="entr" presetSubtype="8" fill="hold" nodeType="afterEffect">
                                  <p:stCondLst>
                                    <p:cond delay="500"/>
                                  </p:stCondLst>
                                  <p:childTnLst>
                                    <p:set>
                                      <p:cBhvr>
                                        <p:cTn id="10" dur="1" fill="hold">
                                          <p:stCondLst>
                                            <p:cond delay="0"/>
                                          </p:stCondLst>
                                        </p:cTn>
                                        <p:tgtEl>
                                          <p:spTgt spid="128003"/>
                                        </p:tgtEl>
                                        <p:attrNameLst>
                                          <p:attrName>style.visibility</p:attrName>
                                        </p:attrNameLst>
                                      </p:cBhvr>
                                      <p:to>
                                        <p:strVal val="visible"/>
                                      </p:to>
                                    </p:set>
                                    <p:animEffect transition="in" filter="wheel(8)">
                                      <p:cBhvr>
                                        <p:cTn id="11" dur="2000"/>
                                        <p:tgtEl>
                                          <p:spTgt spid="128003"/>
                                        </p:tgtEl>
                                      </p:cBhvr>
                                    </p:animEffect>
                                  </p:childTnLst>
                                </p:cTn>
                              </p:par>
                            </p:childTnLst>
                          </p:cTn>
                        </p:par>
                        <p:par>
                          <p:cTn id="12" fill="hold" nodeType="afterGroup">
                            <p:stCondLst>
                              <p:cond delay="3000"/>
                            </p:stCondLst>
                            <p:childTnLst>
                              <p:par>
                                <p:cTn id="13" presetID="12" presetClass="entr" presetSubtype="8" fill="hold" nodeType="afterEffect">
                                  <p:stCondLst>
                                    <p:cond delay="7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p:tgtEl>
                                          <p:spTgt spid="4"/>
                                        </p:tgtEl>
                                        <p:attrNameLst>
                                          <p:attrName>ppt_x</p:attrName>
                                        </p:attrNameLst>
                                      </p:cBhvr>
                                      <p:tavLst>
                                        <p:tav tm="0">
                                          <p:val>
                                            <p:strVal val="#ppt_x-#ppt_w*1.125000"/>
                                          </p:val>
                                        </p:tav>
                                        <p:tav tm="100000">
                                          <p:val>
                                            <p:strVal val="#ppt_x"/>
                                          </p:val>
                                        </p:tav>
                                      </p:tavLst>
                                    </p:anim>
                                    <p:animEffect transition="in" filter="wipe(right)">
                                      <p:cBhvr>
                                        <p:cTn id="16"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38512" y="584684"/>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defRPr/>
            </a:pPr>
            <a:r>
              <a:rPr lang="en-GB" sz="2800" b="1" i="1" dirty="0">
                <a:latin typeface="Times New Roman" pitchFamily="18" charset="0"/>
                <a:cs typeface="Times New Roman" pitchFamily="18" charset="0"/>
              </a:rPr>
              <a:t>a. </a:t>
            </a:r>
            <a:r>
              <a:rPr lang="en-GB" sz="2800" b="1" i="1" dirty="0" err="1">
                <a:latin typeface="Times New Roman" pitchFamily="18" charset="0"/>
                <a:cs typeface="Times New Roman" pitchFamily="18" charset="0"/>
              </a:rPr>
              <a:t>Đảng</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là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đạo</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đức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là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văn</a:t>
            </a:r>
            <a:r>
              <a:rPr lang="en-GB" sz="2800" b="1" i="1" dirty="0">
                <a:latin typeface="Times New Roman" pitchFamily="18" charset="0"/>
                <a:cs typeface="Times New Roman" pitchFamily="18" charset="0"/>
              </a:rPr>
              <a:t> minh</a:t>
            </a:r>
            <a:endParaRPr lang="en-US" sz="2800" b="1" i="1" dirty="0">
              <a:latin typeface="Times New Roman" pitchFamily="18" charset="0"/>
              <a:cs typeface="Times New Roman" pitchFamily="18" charset="0"/>
            </a:endParaRPr>
          </a:p>
        </p:txBody>
      </p:sp>
      <p:sp>
        <p:nvSpPr>
          <p:cNvPr id="16" name="Rectangle 15"/>
          <p:cNvSpPr/>
          <p:nvPr/>
        </p:nvSpPr>
        <p:spPr>
          <a:xfrm>
            <a:off x="647564" y="1321604"/>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Đảng</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là</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đạo</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đức</a:t>
            </a:r>
            <a:endParaRPr lang="en-US" sz="2800" i="1" dirty="0">
              <a:latin typeface="Times New Roman" pitchFamily="18" charset="0"/>
              <a:cs typeface="Times New Roman" pitchFamily="18" charset="0"/>
            </a:endParaRPr>
          </a:p>
        </p:txBody>
      </p:sp>
      <p:sp>
        <p:nvSpPr>
          <p:cNvPr id="7" name="Rectangle 6"/>
          <p:cNvSpPr/>
          <p:nvPr/>
        </p:nvSpPr>
        <p:spPr>
          <a:xfrm>
            <a:off x="647564" y="196967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Đảng</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là</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văn</a:t>
            </a:r>
            <a:r>
              <a:rPr lang="en-GB" sz="2800" i="1" dirty="0">
                <a:latin typeface="Times New Roman" pitchFamily="18" charset="0"/>
                <a:cs typeface="Times New Roman" pitchFamily="18" charset="0"/>
              </a:rPr>
              <a:t> minh</a:t>
            </a:r>
            <a:endParaRPr lang="en-US" sz="2800" i="1" dirty="0">
              <a:latin typeface="Times New Roman" pitchFamily="18" charset="0"/>
              <a:cs typeface="Times New Roman" pitchFamily="18" charset="0"/>
            </a:endParaRPr>
          </a:p>
        </p:txBody>
      </p:sp>
      <p:sp>
        <p:nvSpPr>
          <p:cNvPr id="8" name="Rectangle 7"/>
          <p:cNvSpPr/>
          <p:nvPr/>
        </p:nvSpPr>
        <p:spPr>
          <a:xfrm>
            <a:off x="679648" y="2725760"/>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Tiêu</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biểu</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cho</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lương</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tâm</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trí</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tuệ</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danh</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dự</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của</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dân</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tộc</a:t>
            </a:r>
            <a:endParaRPr lang="en-US" sz="2800" spc="-20" dirty="0">
              <a:latin typeface="Times New Roman" pitchFamily="18" charset="0"/>
              <a:cs typeface="Times New Roman" pitchFamily="18" charset="0"/>
            </a:endParaRPr>
          </a:p>
        </p:txBody>
      </p:sp>
      <p:sp>
        <p:nvSpPr>
          <p:cNvPr id="4" name="Rectangle 3"/>
          <p:cNvSpPr/>
          <p:nvPr/>
        </p:nvSpPr>
        <p:spPr>
          <a:xfrm>
            <a:off x="3425004" y="3487648"/>
            <a:ext cx="5179444" cy="2677656"/>
          </a:xfrm>
          <a:prstGeom prst="rect">
            <a:avLst/>
          </a:prstGeom>
          <a:solidFill>
            <a:schemeClr val="accent3">
              <a:lumMod val="40000"/>
              <a:lumOff val="60000"/>
            </a:schemeClr>
          </a:solidFill>
          <a:scene3d>
            <a:camera prst="orthographicFront"/>
            <a:lightRig rig="threePt" dir="t"/>
          </a:scene3d>
          <a:sp3d>
            <a:bevelT w="114300" prst="artDeco"/>
          </a:sp3d>
        </p:spPr>
        <p:txBody>
          <a:bodyPr>
            <a:spAutoFit/>
          </a:bodyPr>
          <a:lstStyle/>
          <a:p>
            <a:pPr algn="just">
              <a:defRPr/>
            </a:pPr>
            <a:r>
              <a:rPr lang="vi-VN" sz="2800" dirty="0">
                <a:latin typeface="Times New Roman" pitchFamily="18" charset="0"/>
                <a:cs typeface="Times New Roman" pitchFamily="18" charset="0"/>
              </a:rPr>
              <a:t>“Chủ nghĩa Lênin</a:t>
            </a:r>
            <a:r>
              <a:rPr lang="en-US" sz="2800" dirty="0">
                <a:latin typeface="Times New Roman" pitchFamily="18" charset="0"/>
                <a:cs typeface="Times New Roman" pitchFamily="18" charset="0"/>
              </a:rPr>
              <a:t>…</a:t>
            </a:r>
            <a:r>
              <a:rPr lang="vi-VN" sz="2800" dirty="0">
                <a:latin typeface="Times New Roman" pitchFamily="18" charset="0"/>
                <a:cs typeface="Times New Roman" pitchFamily="18" charset="0"/>
              </a:rPr>
              <a:t> làm cho Đảng chúng tôi có thể trở thành hình thức tổ chức cao nhất của quần chúng lao động, hiện thân của trí tuệ, danh dự và lương tâm của dân tộc chúng tôi” </a:t>
            </a:r>
            <a:r>
              <a:rPr lang="en-US" sz="2000" i="1" dirty="0">
                <a:latin typeface="Times New Roman" pitchFamily="18" charset="0"/>
                <a:cs typeface="Times New Roman" pitchFamily="18" charset="0"/>
              </a:rPr>
              <a:t>-</a:t>
            </a:r>
            <a:r>
              <a:rPr lang="vi-VN" sz="2000" i="1" dirty="0">
                <a:latin typeface="Times New Roman" pitchFamily="18" charset="0"/>
                <a:cs typeface="Times New Roman" pitchFamily="18" charset="0"/>
              </a:rPr>
              <a:t> HCM, 2011, t.9, tr.412</a:t>
            </a:r>
            <a:endParaRPr lang="en-US" sz="2800" i="1" dirty="0">
              <a:latin typeface="Times New Roman" pitchFamily="18" charset="0"/>
              <a:cs typeface="Times New Roman" pitchFamily="18" charset="0"/>
            </a:endParaRPr>
          </a:p>
        </p:txBody>
      </p:sp>
      <p:pic>
        <p:nvPicPr>
          <p:cNvPr id="1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382381"/>
            <a:ext cx="2793972" cy="746919"/>
          </a:xfrm>
          <a:prstGeom prst="rect">
            <a:avLst/>
          </a:prstGeom>
          <a:solidFill>
            <a:schemeClr val="accent5">
              <a:lumMod val="60000"/>
              <a:lumOff val="40000"/>
            </a:schemeClr>
          </a:solidFill>
          <a:ln>
            <a:noFill/>
          </a:ln>
          <a:effectLst/>
          <a:scene3d>
            <a:camera prst="orthographicFront"/>
            <a:lightRig rig="threePt" dir="t"/>
          </a:scene3d>
          <a:sp3d>
            <a:bevelT w="114300" prst="hardEdge"/>
          </a:sp3d>
        </p:spPr>
      </p:pic>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56" y="3497746"/>
            <a:ext cx="2705100" cy="1695450"/>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3118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3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circle(out)">
                                      <p:cBhvr>
                                        <p:cTn id="17" dur="2000"/>
                                        <p:tgtEl>
                                          <p:spTgt spid="18"/>
                                        </p:tgtEl>
                                      </p:cBhvr>
                                    </p:animEffect>
                                  </p:childTnLst>
                                </p:cTn>
                              </p:par>
                            </p:childTnLst>
                          </p:cTn>
                        </p:par>
                        <p:par>
                          <p:cTn id="18" fill="hold" nodeType="afterGroup">
                            <p:stCondLst>
                              <p:cond delay="2000"/>
                            </p:stCondLst>
                            <p:childTnLst>
                              <p:par>
                                <p:cTn id="19" presetID="16" presetClass="entr" presetSubtype="37"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par>
                          <p:cTn id="22" fill="hold" nodeType="afterGroup">
                            <p:stCondLst>
                              <p:cond delay="25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568" y="548680"/>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Đảng</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là</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văn</a:t>
            </a:r>
            <a:r>
              <a:rPr lang="en-GB" sz="2800" i="1" dirty="0">
                <a:latin typeface="Times New Roman" pitchFamily="18" charset="0"/>
                <a:cs typeface="Times New Roman" pitchFamily="18" charset="0"/>
              </a:rPr>
              <a:t> minh</a:t>
            </a:r>
            <a:endParaRPr lang="en-US" sz="2800" i="1" dirty="0">
              <a:latin typeface="Times New Roman" pitchFamily="18" charset="0"/>
              <a:cs typeface="Times New Roman" pitchFamily="18" charset="0"/>
            </a:endParaRPr>
          </a:p>
        </p:txBody>
      </p:sp>
      <p:sp>
        <p:nvSpPr>
          <p:cNvPr id="8" name="Rectangle 7"/>
          <p:cNvSpPr/>
          <p:nvPr/>
        </p:nvSpPr>
        <p:spPr>
          <a:xfrm>
            <a:off x="679648" y="1215916"/>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Tiêu</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biểu</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cho</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lương</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tâm</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trí</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tuệ</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danh</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dự</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của</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dân</a:t>
            </a:r>
            <a:r>
              <a:rPr lang="en-GB" sz="2800" spc="-20" dirty="0">
                <a:latin typeface="Times New Roman" pitchFamily="18" charset="0"/>
                <a:cs typeface="Times New Roman" pitchFamily="18" charset="0"/>
              </a:rPr>
              <a:t> </a:t>
            </a:r>
            <a:r>
              <a:rPr lang="en-GB" sz="2800" spc="-20" dirty="0" err="1">
                <a:latin typeface="Times New Roman" pitchFamily="18" charset="0"/>
                <a:cs typeface="Times New Roman" pitchFamily="18" charset="0"/>
              </a:rPr>
              <a:t>tộc</a:t>
            </a:r>
            <a:endParaRPr lang="en-US" sz="2800" spc="-20" dirty="0">
              <a:latin typeface="Times New Roman" pitchFamily="18" charset="0"/>
              <a:cs typeface="Times New Roman" pitchFamily="18" charset="0"/>
            </a:endParaRPr>
          </a:p>
        </p:txBody>
      </p:sp>
      <p:sp>
        <p:nvSpPr>
          <p:cNvPr id="4" name="Rectangle 3"/>
          <p:cNvSpPr/>
          <p:nvPr/>
        </p:nvSpPr>
        <p:spPr>
          <a:xfrm>
            <a:off x="4463988" y="3176972"/>
            <a:ext cx="4099324" cy="2985433"/>
          </a:xfrm>
          <a:prstGeom prst="rect">
            <a:avLst/>
          </a:prstGeom>
          <a:solidFill>
            <a:schemeClr val="accent5">
              <a:lumMod val="40000"/>
              <a:lumOff val="60000"/>
            </a:schemeClr>
          </a:solidFill>
          <a:scene3d>
            <a:camera prst="orthographicFront"/>
            <a:lightRig rig="threePt" dir="t"/>
          </a:scene3d>
          <a:sp3d>
            <a:bevelT w="114300" prst="artDeco"/>
          </a:sp3d>
        </p:spPr>
        <p:txBody>
          <a:bodyPr>
            <a:spAutoFit/>
          </a:bodyPr>
          <a:lstStyle/>
          <a:p>
            <a:pPr algn="just">
              <a:defRPr/>
            </a:pPr>
            <a:r>
              <a:rPr lang="vi-VN" sz="2800" dirty="0">
                <a:latin typeface="Times New Roman" pitchFamily="18" charset="0"/>
                <a:cs typeface="Times New Roman" pitchFamily="18" charset="0"/>
              </a:rPr>
              <a:t>“Chủ nghĩa Mác - Lênin kết hợp với phong trào công nhân và phong trào yêu nước đã dẫn tới việc thành lập Đảng Cộng sản Đông Dương</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t.12, tr.406</a:t>
            </a:r>
          </a:p>
        </p:txBody>
      </p:sp>
      <p:sp>
        <p:nvSpPr>
          <p:cNvPr id="9" name="Rectangle 8"/>
          <p:cNvSpPr/>
          <p:nvPr/>
        </p:nvSpPr>
        <p:spPr>
          <a:xfrm>
            <a:off x="679648" y="1880828"/>
            <a:ext cx="7924800" cy="954107"/>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Ra </a:t>
            </a:r>
            <a:r>
              <a:rPr lang="en-GB" sz="2800" dirty="0" err="1">
                <a:latin typeface="Times New Roman" pitchFamily="18" charset="0"/>
                <a:cs typeface="Times New Roman" pitchFamily="18" charset="0"/>
              </a:rPr>
              <a:t>đời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phù</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hợp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quy</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luât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văn</a:t>
            </a:r>
            <a:r>
              <a:rPr lang="en-GB" sz="2800" dirty="0">
                <a:latin typeface="Times New Roman" pitchFamily="18" charset="0"/>
                <a:cs typeface="Times New Roman" pitchFamily="18" charset="0"/>
              </a:rPr>
              <a:t> minh </a:t>
            </a:r>
            <a:r>
              <a:rPr lang="en-GB" sz="2800" dirty="0" err="1">
                <a:latin typeface="Times New Roman" pitchFamily="18" charset="0"/>
                <a:cs typeface="Times New Roman" pitchFamily="18" charset="0"/>
              </a:rPr>
              <a:t>tiến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bộ</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tộc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loại</a:t>
            </a:r>
            <a:endParaRPr lang="en-US" sz="2800" dirty="0">
              <a:latin typeface="Times New Roman" pitchFamily="18" charset="0"/>
              <a:cs typeface="Times New Roman" pitchFamily="18" charset="0"/>
            </a:endParaRPr>
          </a:p>
        </p:txBody>
      </p:sp>
      <p:pic>
        <p:nvPicPr>
          <p:cNvPr id="245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3213100"/>
            <a:ext cx="3829050" cy="290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kx="-3284103" algn="br" rotWithShape="0">
                    <a:srgbClr val="2F4D71">
                      <a:alpha val="50000"/>
                    </a:srgbClr>
                  </a:outerShdw>
                </a:effectLst>
              </a14:hiddenEffects>
            </a:ext>
          </a:extLst>
        </p:spPr>
      </p:pic>
    </p:spTree>
    <p:extLst>
      <p:ext uri="{BB962C8B-B14F-4D97-AF65-F5344CB8AC3E}">
        <p14:creationId xmlns:p14="http://schemas.microsoft.com/office/powerpoint/2010/main" val="1704519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par>
                          <p:cTn id="8" fill="hold" nodeType="afterGroup">
                            <p:stCondLst>
                              <p:cond delay="500"/>
                            </p:stCondLst>
                            <p:childTnLst>
                              <p:par>
                                <p:cTn id="9" presetID="2" presetClass="entr" presetSubtype="6" fill="hold" nodeType="afterEffect">
                                  <p:stCondLst>
                                    <p:cond delay="500"/>
                                  </p:stCondLst>
                                  <p:childTnLst>
                                    <p:set>
                                      <p:cBhvr>
                                        <p:cTn id="10" dur="1" fill="hold">
                                          <p:stCondLst>
                                            <p:cond delay="0"/>
                                          </p:stCondLst>
                                        </p:cTn>
                                        <p:tgtEl>
                                          <p:spTgt spid="24590"/>
                                        </p:tgtEl>
                                        <p:attrNameLst>
                                          <p:attrName>style.visibility</p:attrName>
                                        </p:attrNameLst>
                                      </p:cBhvr>
                                      <p:to>
                                        <p:strVal val="visible"/>
                                      </p:to>
                                    </p:set>
                                    <p:anim calcmode="lin" valueType="num">
                                      <p:cBhvr additive="base">
                                        <p:cTn id="11" dur="1000" fill="hold"/>
                                        <p:tgtEl>
                                          <p:spTgt spid="24590"/>
                                        </p:tgtEl>
                                        <p:attrNameLst>
                                          <p:attrName>ppt_x</p:attrName>
                                        </p:attrNameLst>
                                      </p:cBhvr>
                                      <p:tavLst>
                                        <p:tav tm="0">
                                          <p:val>
                                            <p:strVal val="1+#ppt_w/2"/>
                                          </p:val>
                                        </p:tav>
                                        <p:tav tm="100000">
                                          <p:val>
                                            <p:strVal val="#ppt_x"/>
                                          </p:val>
                                        </p:tav>
                                      </p:tavLst>
                                    </p:anim>
                                    <p:anim calcmode="lin" valueType="num">
                                      <p:cBhvr additive="base">
                                        <p:cTn id="12" dur="1000" fill="hold"/>
                                        <p:tgtEl>
                                          <p:spTgt spid="24590"/>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2000"/>
                            </p:stCondLst>
                            <p:childTnLst>
                              <p:par>
                                <p:cTn id="14" presetID="2" presetClass="entr" presetSubtype="12" fill="hold" nodeType="afterEffect">
                                  <p:stCondLst>
                                    <p:cond delay="50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0-#ppt_w/2"/>
                                          </p:val>
                                        </p:tav>
                                        <p:tav tm="100000">
                                          <p:val>
                                            <p:strVal val="#ppt_x"/>
                                          </p:val>
                                        </p:tav>
                                      </p:tavLst>
                                    </p:anim>
                                    <p:anim calcmode="lin" valueType="num">
                                      <p:cBhvr additive="base">
                                        <p:cTn id="17"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11560" y="800708"/>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Tiêu</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biểu</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cho</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lương</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tâm</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trí</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tuệ</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danh</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dự</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của</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dân</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tộc</a:t>
            </a:r>
            <a:endParaRPr lang="en-US" sz="2800" spc="-40" dirty="0">
              <a:latin typeface="Times New Roman" pitchFamily="18" charset="0"/>
              <a:cs typeface="Times New Roman" pitchFamily="18" charset="0"/>
            </a:endParaRPr>
          </a:p>
        </p:txBody>
      </p:sp>
      <p:sp>
        <p:nvSpPr>
          <p:cNvPr id="9" name="Rectangle 8"/>
          <p:cNvSpPr/>
          <p:nvPr/>
        </p:nvSpPr>
        <p:spPr>
          <a:xfrm>
            <a:off x="611560" y="1503948"/>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Ra </a:t>
            </a:r>
            <a:r>
              <a:rPr lang="en-GB" sz="2800" dirty="0" err="1">
                <a:latin typeface="Times New Roman" pitchFamily="18" charset="0"/>
                <a:cs typeface="Times New Roman" pitchFamily="18" charset="0"/>
              </a:rPr>
              <a:t>đời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phù</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hợp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quy</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luât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văn</a:t>
            </a:r>
            <a:r>
              <a:rPr lang="en-GB" sz="2800" dirty="0">
                <a:latin typeface="Times New Roman" pitchFamily="18" charset="0"/>
                <a:cs typeface="Times New Roman" pitchFamily="18" charset="0"/>
              </a:rPr>
              <a:t> minh </a:t>
            </a:r>
            <a:r>
              <a:rPr lang="en-GB" sz="2800" dirty="0" err="1">
                <a:latin typeface="Times New Roman" pitchFamily="18" charset="0"/>
                <a:cs typeface="Times New Roman" pitchFamily="18" charset="0"/>
              </a:rPr>
              <a:t>tiến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bộ</a:t>
            </a:r>
            <a:endParaRPr lang="en-US" sz="2800" dirty="0">
              <a:latin typeface="Times New Roman" pitchFamily="18" charset="0"/>
              <a:cs typeface="Times New Roman" pitchFamily="18" charset="0"/>
            </a:endParaRPr>
          </a:p>
        </p:txBody>
      </p:sp>
      <p:sp>
        <p:nvSpPr>
          <p:cNvPr id="10" name="Rectangle 9"/>
          <p:cNvSpPr/>
          <p:nvPr/>
        </p:nvSpPr>
        <p:spPr>
          <a:xfrm>
            <a:off x="626448" y="2188024"/>
            <a:ext cx="7924800" cy="954107"/>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Sứ</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mệnh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lãnh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đạo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giành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Tổ</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quốc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hạnh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phúc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endParaRPr lang="en-US" sz="2800" dirty="0">
              <a:latin typeface="Times New Roman" pitchFamily="18" charset="0"/>
              <a:cs typeface="Times New Roman" pitchFamily="18" charset="0"/>
            </a:endParaRPr>
          </a:p>
        </p:txBody>
      </p:sp>
      <p:sp>
        <p:nvSpPr>
          <p:cNvPr id="2" name="Rectangle 1"/>
          <p:cNvSpPr/>
          <p:nvPr/>
        </p:nvSpPr>
        <p:spPr>
          <a:xfrm>
            <a:off x="2771800" y="3465004"/>
            <a:ext cx="5616624" cy="2677656"/>
          </a:xfrm>
          <a:prstGeom prst="rect">
            <a:avLst/>
          </a:prstGeom>
          <a:solidFill>
            <a:schemeClr val="accent5">
              <a:lumMod val="40000"/>
              <a:lumOff val="60000"/>
            </a:schemeClr>
          </a:solidFill>
          <a:scene3d>
            <a:camera prst="orthographicFront"/>
            <a:lightRig rig="threePt" dir="t"/>
          </a:scene3d>
          <a:sp3d>
            <a:bevelT w="114300" prst="artDeco"/>
          </a:sp3d>
        </p:spPr>
        <p:txBody>
          <a:bodyPr>
            <a:spAutoFit/>
          </a:bodyPr>
          <a:lstStyle/>
          <a:p>
            <a:pPr algn="just">
              <a:defRPr/>
            </a:pPr>
            <a:r>
              <a:rPr lang="en-US" sz="2700" dirty="0">
                <a:latin typeface="Times New Roman" pitchFamily="18" charset="0"/>
                <a:cs typeface="Times New Roman" pitchFamily="18" charset="0"/>
              </a:rPr>
              <a:t>“</a:t>
            </a:r>
            <a:r>
              <a:rPr lang="vi-VN" sz="2700" dirty="0">
                <a:latin typeface="Times New Roman" pitchFamily="18" charset="0"/>
                <a:cs typeface="Times New Roman" pitchFamily="18" charset="0"/>
              </a:rPr>
              <a:t>Đảng lãnh đạo nhân dân kháng chiến cũng thắng lợi. Bây giờ chúng ta đang làm nhiệm vụ khôi phục và phát triển kinh tế, củng cố miền Bắc tiến dần lên chủ nghĩa xã hội, tranh thủ miền Nam, đấu tranh giành thống nhất nước nhà</a:t>
            </a:r>
            <a:r>
              <a:rPr lang="en-US" sz="2700" dirty="0">
                <a:latin typeface="Times New Roman" pitchFamily="18" charset="0"/>
                <a:cs typeface="Times New Roman" pitchFamily="18" charset="0"/>
              </a:rPr>
              <a:t>”</a:t>
            </a:r>
          </a:p>
        </p:txBody>
      </p:sp>
      <p:pic>
        <p:nvPicPr>
          <p:cNvPr id="133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386" y="3465004"/>
            <a:ext cx="1891394" cy="2640521"/>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2136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par>
                          <p:cTn id="8" fill="hold" nodeType="afterGroup">
                            <p:stCondLst>
                              <p:cond delay="500"/>
                            </p:stCondLst>
                            <p:childTnLst>
                              <p:par>
                                <p:cTn id="9" presetID="6" presetClass="entr" presetSubtype="32" fill="hold" nodeType="afterEffect">
                                  <p:stCondLst>
                                    <p:cond delay="500"/>
                                  </p:stCondLst>
                                  <p:childTnLst>
                                    <p:set>
                                      <p:cBhvr>
                                        <p:cTn id="10" dur="1" fill="hold">
                                          <p:stCondLst>
                                            <p:cond delay="0"/>
                                          </p:stCondLst>
                                        </p:cTn>
                                        <p:tgtEl>
                                          <p:spTgt spid="133123"/>
                                        </p:tgtEl>
                                        <p:attrNameLst>
                                          <p:attrName>style.visibility</p:attrName>
                                        </p:attrNameLst>
                                      </p:cBhvr>
                                      <p:to>
                                        <p:strVal val="visible"/>
                                      </p:to>
                                    </p:set>
                                    <p:animEffect transition="in" filter="circle(out)">
                                      <p:cBhvr>
                                        <p:cTn id="11" dur="2000"/>
                                        <p:tgtEl>
                                          <p:spTgt spid="133123"/>
                                        </p:tgtEl>
                                      </p:cBhvr>
                                    </p:animEffect>
                                  </p:childTnLst>
                                </p:cTn>
                              </p:par>
                            </p:childTnLst>
                          </p:cTn>
                        </p:par>
                        <p:par>
                          <p:cTn id="12" fill="hold" nodeType="afterGroup">
                            <p:stCondLst>
                              <p:cond delay="3000"/>
                            </p:stCondLst>
                            <p:childTnLst>
                              <p:par>
                                <p:cTn id="13" presetID="21"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8)">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5480" y="67353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Đảng</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là</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văn</a:t>
            </a:r>
            <a:r>
              <a:rPr lang="en-GB" sz="2800" i="1" dirty="0">
                <a:latin typeface="Times New Roman" pitchFamily="18" charset="0"/>
                <a:cs typeface="Times New Roman" pitchFamily="18" charset="0"/>
              </a:rPr>
              <a:t> minh</a:t>
            </a:r>
            <a:endParaRPr lang="en-US" sz="2800" i="1" dirty="0">
              <a:latin typeface="Times New Roman" pitchFamily="18" charset="0"/>
              <a:cs typeface="Times New Roman" pitchFamily="18" charset="0"/>
            </a:endParaRPr>
          </a:p>
        </p:txBody>
      </p:sp>
      <p:sp>
        <p:nvSpPr>
          <p:cNvPr id="8" name="Rectangle 7"/>
          <p:cNvSpPr/>
          <p:nvPr/>
        </p:nvSpPr>
        <p:spPr>
          <a:xfrm>
            <a:off x="611560" y="1352381"/>
            <a:ext cx="7924800" cy="492443"/>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Tiêu</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biểu</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cho</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lương</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tâm</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trí</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tuệ</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danh</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dự</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của</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dân</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tộc</a:t>
            </a:r>
            <a:endParaRPr lang="en-US" sz="2600" spc="-40" dirty="0">
              <a:latin typeface="Times New Roman" pitchFamily="18" charset="0"/>
              <a:cs typeface="Times New Roman" pitchFamily="18" charset="0"/>
            </a:endParaRPr>
          </a:p>
        </p:txBody>
      </p:sp>
      <p:sp>
        <p:nvSpPr>
          <p:cNvPr id="9" name="Rectangle 8"/>
          <p:cNvSpPr/>
          <p:nvPr/>
        </p:nvSpPr>
        <p:spPr>
          <a:xfrm>
            <a:off x="611560" y="1964449"/>
            <a:ext cx="7924800" cy="492443"/>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600" dirty="0">
                <a:latin typeface="Times New Roman" pitchFamily="18" charset="0"/>
                <a:cs typeface="Times New Roman" pitchFamily="18" charset="0"/>
              </a:rPr>
              <a:t>+ Ra </a:t>
            </a:r>
            <a:r>
              <a:rPr lang="en-GB" sz="2600" dirty="0" err="1">
                <a:latin typeface="Times New Roman" pitchFamily="18" charset="0"/>
                <a:cs typeface="Times New Roman" pitchFamily="18" charset="0"/>
              </a:rPr>
              <a:t>đời</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phù</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hợp</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quy</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luât</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văn</a:t>
            </a:r>
            <a:r>
              <a:rPr lang="en-GB" sz="2600" dirty="0">
                <a:latin typeface="Times New Roman" pitchFamily="18" charset="0"/>
                <a:cs typeface="Times New Roman" pitchFamily="18" charset="0"/>
              </a:rPr>
              <a:t> minh </a:t>
            </a:r>
            <a:r>
              <a:rPr lang="en-GB" sz="2600" dirty="0" err="1">
                <a:latin typeface="Times New Roman" pitchFamily="18" charset="0"/>
                <a:cs typeface="Times New Roman" pitchFamily="18" charset="0"/>
              </a:rPr>
              <a:t>tiến</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bộ</a:t>
            </a:r>
            <a:endParaRPr lang="en-US" sz="2600" dirty="0">
              <a:latin typeface="Times New Roman" pitchFamily="18" charset="0"/>
              <a:cs typeface="Times New Roman" pitchFamily="18" charset="0"/>
            </a:endParaRPr>
          </a:p>
        </p:txBody>
      </p:sp>
      <p:sp>
        <p:nvSpPr>
          <p:cNvPr id="10" name="Rectangle 9"/>
          <p:cNvSpPr/>
          <p:nvPr/>
        </p:nvSpPr>
        <p:spPr>
          <a:xfrm>
            <a:off x="626448" y="2576517"/>
            <a:ext cx="7924800" cy="492443"/>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Sứ</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mệnh</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lãnh</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đạo</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giành</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độc</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lập</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hạnh</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phúc</a:t>
            </a:r>
            <a:r>
              <a:rPr lang="en-GB" sz="2600"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
        <p:nvSpPr>
          <p:cNvPr id="11" name="Rectangle 10"/>
          <p:cNvSpPr/>
          <p:nvPr/>
        </p:nvSpPr>
        <p:spPr>
          <a:xfrm>
            <a:off x="615480" y="3188585"/>
            <a:ext cx="7924800" cy="492443"/>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Hoạt</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động</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trong</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khuôn</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khổ</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Hiến</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pháp</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và</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pháp</a:t>
            </a:r>
            <a:r>
              <a:rPr lang="en-GB" sz="2600" spc="-40" dirty="0">
                <a:latin typeface="Times New Roman" pitchFamily="18" charset="0"/>
                <a:cs typeface="Times New Roman" pitchFamily="18" charset="0"/>
              </a:rPr>
              <a:t> </a:t>
            </a:r>
            <a:r>
              <a:rPr lang="en-GB" sz="2600" spc="-40" dirty="0" err="1">
                <a:latin typeface="Times New Roman" pitchFamily="18" charset="0"/>
                <a:cs typeface="Times New Roman" pitchFamily="18" charset="0"/>
              </a:rPr>
              <a:t>luật</a:t>
            </a:r>
            <a:endParaRPr lang="en-US" sz="2600" spc="-40" dirty="0">
              <a:latin typeface="Times New Roman" pitchFamily="18" charset="0"/>
              <a:cs typeface="Times New Roman" pitchFamily="18" charset="0"/>
            </a:endParaRPr>
          </a:p>
        </p:txBody>
      </p:sp>
      <p:sp>
        <p:nvSpPr>
          <p:cNvPr id="2" name="Rectangle 1"/>
          <p:cNvSpPr/>
          <p:nvPr/>
        </p:nvSpPr>
        <p:spPr>
          <a:xfrm>
            <a:off x="2807804" y="3825044"/>
            <a:ext cx="5652628" cy="2400657"/>
          </a:xfrm>
          <a:prstGeom prst="rect">
            <a:avLst/>
          </a:prstGeom>
          <a:solidFill>
            <a:schemeClr val="accent5">
              <a:lumMod val="40000"/>
              <a:lumOff val="60000"/>
            </a:schemeClr>
          </a:solidFill>
          <a:scene3d>
            <a:camera prst="orthographicFront"/>
            <a:lightRig rig="threePt" dir="t"/>
          </a:scene3d>
          <a:sp3d>
            <a:bevelT w="114300" prst="artDeco"/>
          </a:sp3d>
        </p:spPr>
        <p:txBody>
          <a:bodyPr>
            <a:spAutoFit/>
          </a:bodyPr>
          <a:lstStyle/>
          <a:p>
            <a:pPr algn="just">
              <a:defRPr/>
            </a:pPr>
            <a:r>
              <a:rPr lang="en-US" sz="2500" dirty="0">
                <a:latin typeface="Times New Roman" pitchFamily="18" charset="0"/>
                <a:cs typeface="Times New Roman" pitchFamily="18" charset="0"/>
              </a:rPr>
              <a:t>“</a:t>
            </a:r>
            <a:r>
              <a:rPr lang="vi-VN" sz="2500" dirty="0">
                <a:latin typeface="Times New Roman" pitchFamily="18" charset="0"/>
                <a:cs typeface="Times New Roman" pitchFamily="18" charset="0"/>
              </a:rPr>
              <a:t>Một dân tộc, một đảng</a:t>
            </a:r>
            <a:r>
              <a:rPr lang="en-US" sz="2500" dirty="0">
                <a:latin typeface="Times New Roman" pitchFamily="18" charset="0"/>
                <a:cs typeface="Times New Roman" pitchFamily="18" charset="0"/>
              </a:rPr>
              <a:t>…</a:t>
            </a:r>
            <a:r>
              <a:rPr lang="vi-VN" sz="2500" dirty="0">
                <a:latin typeface="Times New Roman" pitchFamily="18" charset="0"/>
                <a:cs typeface="Times New Roman" pitchFamily="18" charset="0"/>
              </a:rPr>
              <a:t> ngày hôm qua là vĩ đại, có sức hấp dẫn lớn, không nhất định hôm nay và ngày mai vẫn được mọi người yêu mến và ca ngợi, nếu lòng dạ không trong sáng nữa, nếu sa vào chủ nghĩa cá nhân</a:t>
            </a:r>
            <a:r>
              <a:rPr lang="en-US" sz="2500" dirty="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sz="1800" i="1" dirty="0">
                <a:latin typeface="Times New Roman" pitchFamily="18" charset="0"/>
                <a:cs typeface="Times New Roman" pitchFamily="18" charset="0"/>
              </a:rPr>
              <a:t>– HCM, 2011, t.15, tr.672</a:t>
            </a:r>
            <a:endParaRPr lang="en-US" i="1" dirty="0">
              <a:latin typeface="Times New Roman" pitchFamily="18" charset="0"/>
              <a:cs typeface="Times New Roman" pitchFamily="18" charset="0"/>
            </a:endParaRPr>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740" y="3798395"/>
            <a:ext cx="1956048" cy="2438917"/>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0078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nodeType="afterGroup">
                            <p:stCondLst>
                              <p:cond delay="500"/>
                            </p:stCondLst>
                            <p:childTnLst>
                              <p:par>
                                <p:cTn id="9" presetID="47" presetClass="entr" presetSubtype="0" fill="hold" nodeType="afterEffect">
                                  <p:stCondLst>
                                    <p:cond delay="500"/>
                                  </p:stCondLst>
                                  <p:childTnLst>
                                    <p:set>
                                      <p:cBhvr>
                                        <p:cTn id="10" dur="1" fill="hold">
                                          <p:stCondLst>
                                            <p:cond delay="0"/>
                                          </p:stCondLst>
                                        </p:cTn>
                                        <p:tgtEl>
                                          <p:spTgt spid="134146"/>
                                        </p:tgtEl>
                                        <p:attrNameLst>
                                          <p:attrName>style.visibility</p:attrName>
                                        </p:attrNameLst>
                                      </p:cBhvr>
                                      <p:to>
                                        <p:strVal val="visible"/>
                                      </p:to>
                                    </p:set>
                                    <p:animEffect transition="in" filter="fade">
                                      <p:cBhvr>
                                        <p:cTn id="11" dur="1000"/>
                                        <p:tgtEl>
                                          <p:spTgt spid="134146"/>
                                        </p:tgtEl>
                                      </p:cBhvr>
                                    </p:animEffect>
                                    <p:anim calcmode="lin" valueType="num">
                                      <p:cBhvr>
                                        <p:cTn id="12" dur="1000" fill="hold"/>
                                        <p:tgtEl>
                                          <p:spTgt spid="134146"/>
                                        </p:tgtEl>
                                        <p:attrNameLst>
                                          <p:attrName>ppt_x</p:attrName>
                                        </p:attrNameLst>
                                      </p:cBhvr>
                                      <p:tavLst>
                                        <p:tav tm="0">
                                          <p:val>
                                            <p:strVal val="#ppt_x"/>
                                          </p:val>
                                        </p:tav>
                                        <p:tav tm="100000">
                                          <p:val>
                                            <p:strVal val="#ppt_x"/>
                                          </p:val>
                                        </p:tav>
                                      </p:tavLst>
                                    </p:anim>
                                    <p:anim calcmode="lin" valueType="num">
                                      <p:cBhvr>
                                        <p:cTn id="13" dur="1000" fill="hold"/>
                                        <p:tgtEl>
                                          <p:spTgt spid="134146"/>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000"/>
                            </p:stCondLst>
                            <p:childTnLst>
                              <p:par>
                                <p:cTn id="15" presetID="16" presetClass="entr" presetSubtype="37" fill="hold" nodeType="after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barn(outVertic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11560" y="1285600"/>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Tiêu</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biểu</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cho</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lương</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tâm</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trí</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tuệ</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danh</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dự</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của</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dân</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tộc</a:t>
            </a:r>
            <a:endParaRPr lang="en-US" sz="2800" spc="-40" dirty="0">
              <a:latin typeface="Times New Roman" pitchFamily="18" charset="0"/>
              <a:cs typeface="Times New Roman" pitchFamily="18" charset="0"/>
            </a:endParaRPr>
          </a:p>
        </p:txBody>
      </p:sp>
      <p:sp>
        <p:nvSpPr>
          <p:cNvPr id="9" name="Rectangle 8"/>
          <p:cNvSpPr/>
          <p:nvPr/>
        </p:nvSpPr>
        <p:spPr>
          <a:xfrm>
            <a:off x="611560" y="1897668"/>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Ra </a:t>
            </a:r>
            <a:r>
              <a:rPr lang="en-GB" sz="2800" dirty="0" err="1">
                <a:latin typeface="Times New Roman" pitchFamily="18" charset="0"/>
                <a:cs typeface="Times New Roman" pitchFamily="18" charset="0"/>
              </a:rPr>
              <a:t>đời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phù</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hợp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quy</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luât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văn</a:t>
            </a:r>
            <a:r>
              <a:rPr lang="en-GB" sz="2800" dirty="0">
                <a:latin typeface="Times New Roman" pitchFamily="18" charset="0"/>
                <a:cs typeface="Times New Roman" pitchFamily="18" charset="0"/>
              </a:rPr>
              <a:t> minh </a:t>
            </a:r>
            <a:r>
              <a:rPr lang="en-GB" sz="2800" dirty="0" err="1">
                <a:latin typeface="Times New Roman" pitchFamily="18" charset="0"/>
                <a:cs typeface="Times New Roman" pitchFamily="18" charset="0"/>
              </a:rPr>
              <a:t>tiến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bộ</a:t>
            </a:r>
            <a:endParaRPr lang="en-US" sz="2800" dirty="0">
              <a:latin typeface="Times New Roman" pitchFamily="18" charset="0"/>
              <a:cs typeface="Times New Roman" pitchFamily="18" charset="0"/>
            </a:endParaRPr>
          </a:p>
        </p:txBody>
      </p:sp>
      <p:sp>
        <p:nvSpPr>
          <p:cNvPr id="10" name="Rectangle 9"/>
          <p:cNvSpPr/>
          <p:nvPr/>
        </p:nvSpPr>
        <p:spPr>
          <a:xfrm>
            <a:off x="626448" y="2509736"/>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Sứ</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mệnh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lãnh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đạo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giành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hạnh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phúc</a:t>
            </a:r>
            <a:endParaRPr lang="en-US" sz="2800" dirty="0">
              <a:latin typeface="Times New Roman" pitchFamily="18" charset="0"/>
              <a:cs typeface="Times New Roman" pitchFamily="18" charset="0"/>
            </a:endParaRPr>
          </a:p>
        </p:txBody>
      </p:sp>
      <p:sp>
        <p:nvSpPr>
          <p:cNvPr id="11" name="Rectangle 10"/>
          <p:cNvSpPr/>
          <p:nvPr/>
        </p:nvSpPr>
        <p:spPr>
          <a:xfrm>
            <a:off x="651484" y="3104964"/>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Hoạt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trong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khuôn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khổ</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Hiến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pháp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pháp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luật</a:t>
            </a:r>
            <a:endParaRPr lang="en-US" sz="2800" dirty="0">
              <a:latin typeface="Times New Roman" pitchFamily="18" charset="0"/>
              <a:cs typeface="Times New Roman" pitchFamily="18" charset="0"/>
            </a:endParaRPr>
          </a:p>
        </p:txBody>
      </p:sp>
      <p:sp>
        <p:nvSpPr>
          <p:cNvPr id="12" name="Rectangle 11"/>
          <p:cNvSpPr/>
          <p:nvPr/>
        </p:nvSpPr>
        <p:spPr>
          <a:xfrm>
            <a:off x="651484" y="3717032"/>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Sự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gương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mẫu</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ngũ</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viên</a:t>
            </a:r>
            <a:endParaRPr lang="en-US" sz="2800" dirty="0">
              <a:latin typeface="Times New Roman" pitchFamily="18" charset="0"/>
              <a:cs typeface="Times New Roman" pitchFamily="18" charset="0"/>
            </a:endParaRPr>
          </a:p>
        </p:txBody>
      </p:sp>
      <p:sp>
        <p:nvSpPr>
          <p:cNvPr id="14" name="Rectangle 13"/>
          <p:cNvSpPr/>
          <p:nvPr/>
        </p:nvSpPr>
        <p:spPr>
          <a:xfrm>
            <a:off x="3383868" y="4401108"/>
            <a:ext cx="5148572" cy="1815882"/>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800" spc="-50" dirty="0">
                <a:latin typeface="Times New Roman" pitchFamily="18" charset="0"/>
                <a:cs typeface="Times New Roman" pitchFamily="18" charset="0"/>
              </a:rPr>
              <a:t>“</a:t>
            </a:r>
            <a:r>
              <a:rPr lang="vi-VN" sz="2800" spc="-50" dirty="0">
                <a:latin typeface="Times New Roman" pitchFamily="18" charset="0"/>
                <a:cs typeface="Times New Roman" pitchFamily="18" charset="0"/>
              </a:rPr>
              <a:t>Trong mọi công việc, đảng viên đều xung phong gương mẫu, thực hiện khẩu hiệu "Đảng viên đi trước, làng nước đi sau"</a:t>
            </a:r>
            <a:r>
              <a:rPr lang="en-US" sz="2800" spc="-50" dirty="0">
                <a:latin typeface="Times New Roman" pitchFamily="18" charset="0"/>
                <a:cs typeface="Times New Roman" pitchFamily="18" charset="0"/>
              </a:rPr>
              <a:t> </a:t>
            </a:r>
            <a:r>
              <a:rPr lang="en-US" sz="2000" i="1" spc="-50" dirty="0">
                <a:latin typeface="Times New Roman" pitchFamily="18" charset="0"/>
                <a:cs typeface="Times New Roman" pitchFamily="18" charset="0"/>
              </a:rPr>
              <a:t>- HCM, 2011, t.14, tr.205</a:t>
            </a:r>
            <a:endParaRPr lang="en-US" sz="2800" i="1" spc="-50" dirty="0">
              <a:latin typeface="Times New Roman" pitchFamily="18" charset="0"/>
              <a:cs typeface="Times New Roman" pitchFamily="18" charset="0"/>
            </a:endParaRPr>
          </a:p>
        </p:txBody>
      </p:sp>
      <p:pic>
        <p:nvPicPr>
          <p:cNvPr id="129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02" y="4365104"/>
            <a:ext cx="2495550" cy="1838325"/>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615480" y="620688"/>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Đảng</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là</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văn</a:t>
            </a:r>
            <a:r>
              <a:rPr lang="en-GB" sz="2800" i="1" dirty="0">
                <a:latin typeface="Times New Roman" pitchFamily="18" charset="0"/>
                <a:cs typeface="Times New Roman" pitchFamily="18" charset="0"/>
              </a:rPr>
              <a:t> minh</a:t>
            </a:r>
            <a:endParaRPr lang="en-US" sz="2800" i="1" dirty="0">
              <a:latin typeface="Times New Roman" pitchFamily="18" charset="0"/>
              <a:cs typeface="Times New Roman" pitchFamily="18" charset="0"/>
            </a:endParaRPr>
          </a:p>
        </p:txBody>
      </p:sp>
    </p:spTree>
    <p:extLst>
      <p:ext uri="{BB962C8B-B14F-4D97-AF65-F5344CB8AC3E}">
        <p14:creationId xmlns:p14="http://schemas.microsoft.com/office/powerpoint/2010/main" val="3951961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par>
                          <p:cTn id="8" fill="hold" nodeType="afterGroup">
                            <p:stCondLst>
                              <p:cond delay="500"/>
                            </p:stCondLst>
                            <p:childTnLst>
                              <p:par>
                                <p:cTn id="9" presetID="6" presetClass="entr" presetSubtype="32" fill="hold" nodeType="afterEffect">
                                  <p:stCondLst>
                                    <p:cond delay="250"/>
                                  </p:stCondLst>
                                  <p:childTnLst>
                                    <p:set>
                                      <p:cBhvr>
                                        <p:cTn id="10" dur="1" fill="hold">
                                          <p:stCondLst>
                                            <p:cond delay="0"/>
                                          </p:stCondLst>
                                        </p:cTn>
                                        <p:tgtEl>
                                          <p:spTgt spid="129027"/>
                                        </p:tgtEl>
                                        <p:attrNameLst>
                                          <p:attrName>style.visibility</p:attrName>
                                        </p:attrNameLst>
                                      </p:cBhvr>
                                      <p:to>
                                        <p:strVal val="visible"/>
                                      </p:to>
                                    </p:set>
                                    <p:animEffect transition="in" filter="circle(out)">
                                      <p:cBhvr>
                                        <p:cTn id="11" dur="2000"/>
                                        <p:tgtEl>
                                          <p:spTgt spid="129027"/>
                                        </p:tgtEl>
                                      </p:cBhvr>
                                    </p:animEffect>
                                  </p:childTnLst>
                                </p:cTn>
                              </p:par>
                            </p:childTnLst>
                          </p:cTn>
                        </p:par>
                        <p:par>
                          <p:cTn id="12" fill="hold" nodeType="afterGroup">
                            <p:stCondLst>
                              <p:cond delay="2750"/>
                            </p:stCondLst>
                            <p:childTnLst>
                              <p:par>
                                <p:cTn id="13" presetID="47" presetClass="entr" presetSubtype="0" fill="hold"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79648" y="620688"/>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Tiêu</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biểu</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cho</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lương</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tâm</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trí</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tuệ</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danh</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dự</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của</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dân</a:t>
            </a:r>
            <a:r>
              <a:rPr lang="en-GB" sz="2800" spc="-40" dirty="0">
                <a:latin typeface="Times New Roman" pitchFamily="18" charset="0"/>
                <a:cs typeface="Times New Roman" pitchFamily="18" charset="0"/>
              </a:rPr>
              <a:t> </a:t>
            </a:r>
            <a:r>
              <a:rPr lang="en-GB" sz="2800" spc="-40" dirty="0" err="1">
                <a:latin typeface="Times New Roman" pitchFamily="18" charset="0"/>
                <a:cs typeface="Times New Roman" pitchFamily="18" charset="0"/>
              </a:rPr>
              <a:t>tộc</a:t>
            </a:r>
            <a:endParaRPr lang="en-US" sz="2800" spc="-40" dirty="0">
              <a:latin typeface="Times New Roman" pitchFamily="18" charset="0"/>
              <a:cs typeface="Times New Roman" pitchFamily="18" charset="0"/>
            </a:endParaRPr>
          </a:p>
        </p:txBody>
      </p:sp>
      <p:sp>
        <p:nvSpPr>
          <p:cNvPr id="9" name="Rectangle 8"/>
          <p:cNvSpPr/>
          <p:nvPr/>
        </p:nvSpPr>
        <p:spPr>
          <a:xfrm>
            <a:off x="679648" y="1232756"/>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Ra </a:t>
            </a:r>
            <a:r>
              <a:rPr lang="en-GB" sz="2800" dirty="0" err="1">
                <a:latin typeface="Times New Roman" pitchFamily="18" charset="0"/>
                <a:cs typeface="Times New Roman" pitchFamily="18" charset="0"/>
              </a:rPr>
              <a:t>đời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phù</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hợp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quy</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luât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văn</a:t>
            </a:r>
            <a:r>
              <a:rPr lang="en-GB" sz="2800" dirty="0">
                <a:latin typeface="Times New Roman" pitchFamily="18" charset="0"/>
                <a:cs typeface="Times New Roman" pitchFamily="18" charset="0"/>
              </a:rPr>
              <a:t> minh </a:t>
            </a:r>
            <a:r>
              <a:rPr lang="en-GB" sz="2800" dirty="0" err="1">
                <a:latin typeface="Times New Roman" pitchFamily="18" charset="0"/>
                <a:cs typeface="Times New Roman" pitchFamily="18" charset="0"/>
              </a:rPr>
              <a:t>tiến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bộ</a:t>
            </a:r>
            <a:r>
              <a:rPr lang="en-GB" sz="2800"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
        <p:nvSpPr>
          <p:cNvPr id="10" name="Rectangle 9"/>
          <p:cNvSpPr/>
          <p:nvPr/>
        </p:nvSpPr>
        <p:spPr>
          <a:xfrm>
            <a:off x="694536" y="1844824"/>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Sứ</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mệnh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lãnh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đạo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giành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hạnh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phúc</a:t>
            </a:r>
            <a:endParaRPr lang="en-US" sz="2800" dirty="0">
              <a:latin typeface="Times New Roman" pitchFamily="18" charset="0"/>
              <a:cs typeface="Times New Roman" pitchFamily="18" charset="0"/>
            </a:endParaRPr>
          </a:p>
        </p:txBody>
      </p:sp>
      <p:sp>
        <p:nvSpPr>
          <p:cNvPr id="11" name="Rectangle 10"/>
          <p:cNvSpPr/>
          <p:nvPr/>
        </p:nvSpPr>
        <p:spPr>
          <a:xfrm>
            <a:off x="719572" y="2456892"/>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Hoạt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trong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khuôn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khổ</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Hiến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pháp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pháp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luật</a:t>
            </a:r>
            <a:endParaRPr lang="en-US" sz="2800" dirty="0">
              <a:latin typeface="Times New Roman" pitchFamily="18" charset="0"/>
              <a:cs typeface="Times New Roman" pitchFamily="18" charset="0"/>
            </a:endParaRPr>
          </a:p>
        </p:txBody>
      </p:sp>
      <p:sp>
        <p:nvSpPr>
          <p:cNvPr id="12" name="Rectangle 11"/>
          <p:cNvSpPr/>
          <p:nvPr/>
        </p:nvSpPr>
        <p:spPr>
          <a:xfrm>
            <a:off x="719572" y="3068960"/>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Sự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gương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mẫu</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ngũ</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viên</a:t>
            </a:r>
            <a:endParaRPr lang="en-US" sz="2800" dirty="0">
              <a:latin typeface="Times New Roman" pitchFamily="18" charset="0"/>
              <a:cs typeface="Times New Roman" pitchFamily="18" charset="0"/>
            </a:endParaRPr>
          </a:p>
        </p:txBody>
      </p:sp>
      <p:sp>
        <p:nvSpPr>
          <p:cNvPr id="13" name="Rectangle 12"/>
          <p:cNvSpPr/>
          <p:nvPr/>
        </p:nvSpPr>
        <p:spPr>
          <a:xfrm>
            <a:off x="719572" y="3681028"/>
            <a:ext cx="7924800" cy="954107"/>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Hoạt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vì</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ích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tộc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hòa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hợp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tác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phát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triển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các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tộc</a:t>
            </a:r>
            <a:endParaRPr lang="en-US" sz="2800" dirty="0">
              <a:latin typeface="Times New Roman" pitchFamily="18" charset="0"/>
              <a:cs typeface="Times New Roman" pitchFamily="18" charset="0"/>
            </a:endParaRPr>
          </a:p>
        </p:txBody>
      </p:sp>
      <p:sp>
        <p:nvSpPr>
          <p:cNvPr id="2" name="Rectangle 1"/>
          <p:cNvSpPr/>
          <p:nvPr/>
        </p:nvSpPr>
        <p:spPr>
          <a:xfrm>
            <a:off x="3131840" y="5036983"/>
            <a:ext cx="5512532" cy="1200329"/>
          </a:xfrm>
          <a:prstGeom prst="rect">
            <a:avLst/>
          </a:prstGeom>
          <a:solidFill>
            <a:schemeClr val="accent5">
              <a:lumMod val="40000"/>
              <a:lumOff val="60000"/>
            </a:schemeClr>
          </a:solidFill>
          <a:scene3d>
            <a:camera prst="orthographicFront"/>
            <a:lightRig rig="threePt" dir="t"/>
          </a:scene3d>
          <a:sp3d>
            <a:bevelT w="114300" prst="artDeco"/>
          </a:sp3d>
        </p:spPr>
        <p:txBody>
          <a:bodyPr>
            <a:spAutoFit/>
          </a:bodyPr>
          <a:lstStyle/>
          <a:p>
            <a:pPr algn="ctr">
              <a:defRPr/>
            </a:pPr>
            <a:r>
              <a:rPr lang="en-US" sz="2600" spc="-60" dirty="0">
                <a:latin typeface="Times New Roman" pitchFamily="18" charset="0"/>
                <a:cs typeface="Times New Roman" pitchFamily="18" charset="0"/>
              </a:rPr>
              <a:t>“</a:t>
            </a:r>
            <a:r>
              <a:rPr lang="vi-VN" sz="2600" spc="-60" dirty="0">
                <a:latin typeface="Times New Roman" pitchFamily="18" charset="0"/>
                <a:cs typeface="Times New Roman" pitchFamily="18" charset="0"/>
              </a:rPr>
              <a:t>Đảng ta là đạo đức, là văn minh, </a:t>
            </a:r>
            <a:endParaRPr lang="en-US" sz="2600" spc="-60" dirty="0">
              <a:latin typeface="Times New Roman" pitchFamily="18" charset="0"/>
              <a:cs typeface="Times New Roman" pitchFamily="18" charset="0"/>
            </a:endParaRPr>
          </a:p>
          <a:p>
            <a:pPr algn="ctr">
              <a:defRPr/>
            </a:pPr>
            <a:r>
              <a:rPr lang="vi-VN" sz="2600" spc="-60" dirty="0">
                <a:latin typeface="Times New Roman" pitchFamily="18" charset="0"/>
                <a:cs typeface="Times New Roman" pitchFamily="18" charset="0"/>
              </a:rPr>
              <a:t>Là thống nhất, độc lập, là hoà bình ấm no</a:t>
            </a:r>
            <a:r>
              <a:rPr lang="en-US" sz="2600" spc="-60" dirty="0">
                <a:latin typeface="Times New Roman" pitchFamily="18" charset="0"/>
                <a:cs typeface="Times New Roman" pitchFamily="18" charset="0"/>
              </a:rPr>
              <a:t>”</a:t>
            </a:r>
          </a:p>
          <a:p>
            <a:pPr algn="r">
              <a:defRPr/>
            </a:pPr>
            <a:r>
              <a:rPr lang="en-US" sz="2000" i="1" spc="-40" dirty="0">
                <a:latin typeface="Times New Roman" pitchFamily="18" charset="0"/>
                <a:cs typeface="Times New Roman" pitchFamily="18" charset="0"/>
              </a:rPr>
              <a:t>HCM, 2011, t.12, tr.403</a:t>
            </a:r>
          </a:p>
        </p:txBody>
      </p:sp>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761148"/>
            <a:ext cx="2340260" cy="1492916"/>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574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nodeType="afterGroup">
                            <p:stCondLst>
                              <p:cond delay="500"/>
                            </p:stCondLst>
                            <p:childTnLst>
                              <p:par>
                                <p:cTn id="9" presetID="22" presetClass="entr" presetSubtype="8" fill="hold" nodeType="afterEffect">
                                  <p:stCondLst>
                                    <p:cond delay="500"/>
                                  </p:stCondLst>
                                  <p:childTnLst>
                                    <p:set>
                                      <p:cBhvr>
                                        <p:cTn id="10" dur="1" fill="hold">
                                          <p:stCondLst>
                                            <p:cond delay="0"/>
                                          </p:stCondLst>
                                        </p:cTn>
                                        <p:tgtEl>
                                          <p:spTgt spid="132098"/>
                                        </p:tgtEl>
                                        <p:attrNameLst>
                                          <p:attrName>style.visibility</p:attrName>
                                        </p:attrNameLst>
                                      </p:cBhvr>
                                      <p:to>
                                        <p:strVal val="visible"/>
                                      </p:to>
                                    </p:set>
                                    <p:animEffect transition="in" filter="wipe(left)">
                                      <p:cBhvr>
                                        <p:cTn id="11" dur="750"/>
                                        <p:tgtEl>
                                          <p:spTgt spid="132098"/>
                                        </p:tgtEl>
                                      </p:cBhvr>
                                    </p:animEffect>
                                  </p:childTnLst>
                                </p:cTn>
                              </p:par>
                            </p:childTnLst>
                          </p:cTn>
                        </p:par>
                        <p:par>
                          <p:cTn id="12" fill="hold" nodeType="afterGroup">
                            <p:stCondLst>
                              <p:cond delay="1750"/>
                            </p:stCondLst>
                            <p:childTnLst>
                              <p:par>
                                <p:cTn id="13" presetID="6" presetClass="entr" presetSubtype="32" fill="hold" nodeType="after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circle(out)">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1"/>
          <p:cNvSpPr>
            <a:spLocks noChangeArrowheads="1"/>
          </p:cNvSpPr>
          <p:nvPr/>
        </p:nvSpPr>
        <p:spPr bwMode="auto">
          <a:xfrm>
            <a:off x="611560" y="601524"/>
            <a:ext cx="7893292" cy="523220"/>
          </a:xfrm>
          <a:prstGeom prst="rect">
            <a:avLst/>
          </a:prstGeom>
          <a:solidFill>
            <a:schemeClr val="accent6">
              <a:lumMod val="20000"/>
              <a:lumOff val="80000"/>
            </a:schemeClr>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b="1" spc="-80" dirty="0">
                <a:latin typeface="Times New Roman" pitchFamily="18" charset="0"/>
                <a:cs typeface="Times New Roman" pitchFamily="18" charset="0"/>
              </a:rPr>
              <a:t>2. </a:t>
            </a:r>
            <a:r>
              <a:rPr lang="en-US" sz="2800" b="1" spc="-80" dirty="0" err="1">
                <a:latin typeface="Times New Roman" pitchFamily="18" charset="0"/>
                <a:cs typeface="Times New Roman" pitchFamily="18" charset="0"/>
              </a:rPr>
              <a:t>Đảng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phải</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trong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sạch</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vững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mạnh</a:t>
            </a:r>
            <a:endParaRPr lang="en-US" sz="2800" b="1" spc="-80" dirty="0">
              <a:latin typeface="Times New Roman" pitchFamily="18" charset="0"/>
              <a:cs typeface="Times New Roman" pitchFamily="18" charset="0"/>
            </a:endParaRPr>
          </a:p>
        </p:txBody>
      </p:sp>
      <p:sp>
        <p:nvSpPr>
          <p:cNvPr id="15" name="Rectangle 14"/>
          <p:cNvSpPr/>
          <p:nvPr/>
        </p:nvSpPr>
        <p:spPr>
          <a:xfrm>
            <a:off x="638512" y="1268760"/>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defRPr/>
            </a:pPr>
            <a:r>
              <a:rPr lang="en-GB" sz="2800" b="1" i="1" dirty="0">
                <a:latin typeface="Times New Roman" pitchFamily="18" charset="0"/>
                <a:cs typeface="Times New Roman" pitchFamily="18" charset="0"/>
              </a:rPr>
              <a:t>a. </a:t>
            </a:r>
            <a:r>
              <a:rPr lang="en-GB" sz="2800" b="1" i="1" dirty="0" err="1">
                <a:latin typeface="Times New Roman" pitchFamily="18" charset="0"/>
                <a:cs typeface="Times New Roman" pitchFamily="18" charset="0"/>
              </a:rPr>
              <a:t>Đảng</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là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đạo</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đức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là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văn</a:t>
            </a:r>
            <a:r>
              <a:rPr lang="en-GB" sz="2800" b="1" i="1" dirty="0">
                <a:latin typeface="Times New Roman" pitchFamily="18" charset="0"/>
                <a:cs typeface="Times New Roman" pitchFamily="18" charset="0"/>
              </a:rPr>
              <a:t> minh</a:t>
            </a:r>
            <a:endParaRPr lang="en-US" sz="2800" b="1" i="1" dirty="0">
              <a:latin typeface="Times New Roman" pitchFamily="18" charset="0"/>
              <a:cs typeface="Times New Roman" pitchFamily="18" charset="0"/>
            </a:endParaRPr>
          </a:p>
        </p:txBody>
      </p:sp>
      <p:sp>
        <p:nvSpPr>
          <p:cNvPr id="16" name="Rectangle 15"/>
          <p:cNvSpPr/>
          <p:nvPr/>
        </p:nvSpPr>
        <p:spPr>
          <a:xfrm>
            <a:off x="647564" y="2528900"/>
            <a:ext cx="7924800" cy="954107"/>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lấy</a:t>
            </a:r>
            <a:r>
              <a:rPr lang="en-GB" sz="2800" dirty="0">
                <a:latin typeface="Times New Roman" pitchFamily="18" charset="0"/>
                <a:cs typeface="Times New Roman" pitchFamily="18" charset="0"/>
              </a:rPr>
              <a:t> CNMLN </a:t>
            </a:r>
            <a:r>
              <a:rPr lang="en-GB" sz="2800" dirty="0" err="1">
                <a:latin typeface="Times New Roman" pitchFamily="18" charset="0"/>
                <a:cs typeface="Times New Roman" pitchFamily="18" charset="0"/>
              </a:rPr>
              <a:t>làm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tưởng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kim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chỉ</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nam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hành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động</a:t>
            </a:r>
            <a:endParaRPr lang="en-US" sz="2800" dirty="0">
              <a:latin typeface="Times New Roman" pitchFamily="18" charset="0"/>
              <a:cs typeface="Times New Roman" pitchFamily="18" charset="0"/>
            </a:endParaRPr>
          </a:p>
        </p:txBody>
      </p:sp>
      <p:sp>
        <p:nvSpPr>
          <p:cNvPr id="7" name="Rectangle 6"/>
          <p:cNvSpPr/>
          <p:nvPr/>
        </p:nvSpPr>
        <p:spPr>
          <a:xfrm>
            <a:off x="647564" y="1880828"/>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lgn="just">
              <a:defRPr/>
            </a:pPr>
            <a:r>
              <a:rPr lang="en-GB" sz="2800" b="1" i="1" spc="-60" dirty="0">
                <a:latin typeface="Times New Roman" pitchFamily="18" charset="0"/>
                <a:cs typeface="Times New Roman" pitchFamily="18" charset="0"/>
              </a:rPr>
              <a:t>b. </a:t>
            </a:r>
            <a:r>
              <a:rPr lang="en-GB" sz="2800" b="1" i="1" spc="-60" dirty="0" err="1">
                <a:latin typeface="Times New Roman" pitchFamily="18" charset="0"/>
                <a:cs typeface="Times New Roman" pitchFamily="18" charset="0"/>
              </a:rPr>
              <a:t>Những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vấn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đề</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nguyên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tắc</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trong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hoạt</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động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của</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Đảng</a:t>
            </a:r>
            <a:endParaRPr lang="en-US" sz="2800" b="1" i="1" spc="-60" dirty="0">
              <a:latin typeface="Times New Roman" pitchFamily="18" charset="0"/>
              <a:cs typeface="Times New Roman" pitchFamily="18" charset="0"/>
            </a:endParaRPr>
          </a:p>
        </p:txBody>
      </p:sp>
      <p:sp>
        <p:nvSpPr>
          <p:cNvPr id="8" name="Rectangle 7"/>
          <p:cNvSpPr/>
          <p:nvPr/>
        </p:nvSpPr>
        <p:spPr>
          <a:xfrm>
            <a:off x="4558206" y="3573016"/>
            <a:ext cx="3946070" cy="2677656"/>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a:t>
            </a:r>
            <a:r>
              <a:rPr lang="vi-VN" sz="2800" dirty="0">
                <a:latin typeface="Times New Roman" pitchFamily="18" charset="0"/>
                <a:cs typeface="Times New Roman" pitchFamily="18" charset="0"/>
              </a:rPr>
              <a:t>Đảng muốn vững thì phải có chủ nghĩa làm cốt,</a:t>
            </a:r>
            <a:r>
              <a:rPr lang="en-US" sz="2800" dirty="0">
                <a:latin typeface="Times New Roman" pitchFamily="18" charset="0"/>
                <a:cs typeface="Times New Roman" pitchFamily="18" charset="0"/>
              </a:rPr>
              <a:t>…</a:t>
            </a:r>
            <a:r>
              <a:rPr lang="vi-VN" sz="2800" dirty="0">
                <a:latin typeface="Times New Roman" pitchFamily="18" charset="0"/>
                <a:cs typeface="Times New Roman" pitchFamily="18" charset="0"/>
              </a:rPr>
              <a:t> Đảng mà không có chủ nghĩa cũng như người không có trí khôn, tàu không có bàn chỉ nam</a:t>
            </a:r>
            <a:r>
              <a:rPr lang="en-GB" sz="2800" dirty="0">
                <a:latin typeface="Times New Roman" pitchFamily="18" charset="0"/>
                <a:cs typeface="Times New Roman" pitchFamily="18" charset="0"/>
              </a:rPr>
              <a:t>”</a:t>
            </a:r>
            <a:endParaRPr lang="en-US" sz="2000" i="1" dirty="0">
              <a:latin typeface="Times New Roman" pitchFamily="18" charset="0"/>
              <a:cs typeface="Times New Roman" pitchFamily="18" charset="0"/>
            </a:endParaRPr>
          </a:p>
        </p:txBody>
      </p:sp>
      <p:pic>
        <p:nvPicPr>
          <p:cNvPr id="136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727" y="4988784"/>
            <a:ext cx="1863291" cy="1212524"/>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14300" prst="artDeco"/>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88" y="3609020"/>
            <a:ext cx="3924300" cy="1162050"/>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77" y="4990534"/>
            <a:ext cx="2088233" cy="1210774"/>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14300" prst="artDeco"/>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918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par>
                          <p:cTn id="13" fill="hold" nodeType="afterGroup">
                            <p:stCondLst>
                              <p:cond delay="500"/>
                            </p:stCondLst>
                            <p:childTnLst>
                              <p:par>
                                <p:cTn id="14" presetID="53" presetClass="entr" presetSubtype="16" fill="hold" nodeType="afterEffect">
                                  <p:stCondLst>
                                    <p:cond delay="50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Effect transition="in" filter="fade">
                                      <p:cBhvr>
                                        <p:cTn id="18" dur="1000"/>
                                        <p:tgtEl>
                                          <p:spTgt spid="8"/>
                                        </p:tgtEl>
                                      </p:cBhvr>
                                    </p:animEffect>
                                  </p:childTnLst>
                                </p:cTn>
                              </p:par>
                            </p:childTnLst>
                          </p:cTn>
                        </p:par>
                        <p:par>
                          <p:cTn id="19" fill="hold" nodeType="afterGroup">
                            <p:stCondLst>
                              <p:cond delay="2000"/>
                            </p:stCondLst>
                            <p:childTnLst>
                              <p:par>
                                <p:cTn id="20" presetID="16" presetClass="entr" presetSubtype="37" fill="hold" nodeType="afterEffect">
                                  <p:stCondLst>
                                    <p:cond delay="250"/>
                                  </p:stCondLst>
                                  <p:childTnLst>
                                    <p:set>
                                      <p:cBhvr>
                                        <p:cTn id="21" dur="1" fill="hold">
                                          <p:stCondLst>
                                            <p:cond delay="0"/>
                                          </p:stCondLst>
                                        </p:cTn>
                                        <p:tgtEl>
                                          <p:spTgt spid="136196"/>
                                        </p:tgtEl>
                                        <p:attrNameLst>
                                          <p:attrName>style.visibility</p:attrName>
                                        </p:attrNameLst>
                                      </p:cBhvr>
                                      <p:to>
                                        <p:strVal val="visible"/>
                                      </p:to>
                                    </p:set>
                                    <p:animEffect transition="in" filter="barn(outVertical)">
                                      <p:cBhvr>
                                        <p:cTn id="22" dur="500"/>
                                        <p:tgtEl>
                                          <p:spTgt spid="136196"/>
                                        </p:tgtEl>
                                      </p:cBhvr>
                                    </p:animEffect>
                                  </p:childTnLst>
                                </p:cTn>
                              </p:par>
                            </p:childTnLst>
                          </p:cTn>
                        </p:par>
                        <p:par>
                          <p:cTn id="23" fill="hold" nodeType="afterGroup">
                            <p:stCondLst>
                              <p:cond delay="2750"/>
                            </p:stCondLst>
                            <p:childTnLst>
                              <p:par>
                                <p:cTn id="24" presetID="6" presetClass="entr" presetSubtype="32" fill="hold" nodeType="afterEffect">
                                  <p:stCondLst>
                                    <p:cond delay="500"/>
                                  </p:stCondLst>
                                  <p:childTnLst>
                                    <p:set>
                                      <p:cBhvr>
                                        <p:cTn id="25" dur="1" fill="hold">
                                          <p:stCondLst>
                                            <p:cond delay="0"/>
                                          </p:stCondLst>
                                        </p:cTn>
                                        <p:tgtEl>
                                          <p:spTgt spid="136197"/>
                                        </p:tgtEl>
                                        <p:attrNameLst>
                                          <p:attrName>style.visibility</p:attrName>
                                        </p:attrNameLst>
                                      </p:cBhvr>
                                      <p:to>
                                        <p:strVal val="visible"/>
                                      </p:to>
                                    </p:set>
                                    <p:animEffect transition="in" filter="circle(out)">
                                      <p:cBhvr>
                                        <p:cTn id="26" dur="2000"/>
                                        <p:tgtEl>
                                          <p:spTgt spid="136197"/>
                                        </p:tgtEl>
                                      </p:cBhvr>
                                    </p:animEffect>
                                  </p:childTnLst>
                                </p:cTn>
                              </p:par>
                            </p:childTnLst>
                          </p:cTn>
                        </p:par>
                        <p:par>
                          <p:cTn id="27" fill="hold" nodeType="afterGroup">
                            <p:stCondLst>
                              <p:cond delay="5250"/>
                            </p:stCondLst>
                            <p:childTnLst>
                              <p:par>
                                <p:cTn id="28" presetID="12" presetClass="entr" presetSubtype="2" fill="hold" nodeType="afterEffect">
                                  <p:stCondLst>
                                    <p:cond delay="500"/>
                                  </p:stCondLst>
                                  <p:childTnLst>
                                    <p:set>
                                      <p:cBhvr>
                                        <p:cTn id="29" dur="1" fill="hold">
                                          <p:stCondLst>
                                            <p:cond delay="0"/>
                                          </p:stCondLst>
                                        </p:cTn>
                                        <p:tgtEl>
                                          <p:spTgt spid="136194"/>
                                        </p:tgtEl>
                                        <p:attrNameLst>
                                          <p:attrName>style.visibility</p:attrName>
                                        </p:attrNameLst>
                                      </p:cBhvr>
                                      <p:to>
                                        <p:strVal val="visible"/>
                                      </p:to>
                                    </p:set>
                                    <p:anim calcmode="lin" valueType="num">
                                      <p:cBhvr additive="base">
                                        <p:cTn id="30" dur="1000"/>
                                        <p:tgtEl>
                                          <p:spTgt spid="136194"/>
                                        </p:tgtEl>
                                        <p:attrNameLst>
                                          <p:attrName>ppt_x</p:attrName>
                                        </p:attrNameLst>
                                      </p:cBhvr>
                                      <p:tavLst>
                                        <p:tav tm="0">
                                          <p:val>
                                            <p:strVal val="#ppt_x+#ppt_w*1.125000"/>
                                          </p:val>
                                        </p:tav>
                                        <p:tav tm="100000">
                                          <p:val>
                                            <p:strVal val="#ppt_x"/>
                                          </p:val>
                                        </p:tav>
                                      </p:tavLst>
                                    </p:anim>
                                    <p:animEffect transition="in" filter="wipe(left)">
                                      <p:cBhvr>
                                        <p:cTn id="31" dur="1000"/>
                                        <p:tgtEl>
                                          <p:spTgt spid="136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47564" y="142961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Đảng</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lấy</a:t>
            </a:r>
            <a:r>
              <a:rPr lang="en-GB" sz="2800" spc="-50" dirty="0">
                <a:latin typeface="Times New Roman" pitchFamily="18" charset="0"/>
                <a:cs typeface="Times New Roman" pitchFamily="18" charset="0"/>
              </a:rPr>
              <a:t> CNMLN </a:t>
            </a:r>
            <a:r>
              <a:rPr lang="en-GB" sz="2800" spc="-50" dirty="0" err="1">
                <a:latin typeface="Times New Roman" pitchFamily="18" charset="0"/>
                <a:cs typeface="Times New Roman" pitchFamily="18" charset="0"/>
              </a:rPr>
              <a:t>làm</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nền</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tảng</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tư</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tưởng</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kim</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chỉ</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nam</a:t>
            </a:r>
            <a:endParaRPr lang="en-US" sz="2800" spc="-50" dirty="0">
              <a:latin typeface="Times New Roman" pitchFamily="18" charset="0"/>
              <a:cs typeface="Times New Roman" pitchFamily="18" charset="0"/>
            </a:endParaRPr>
          </a:p>
        </p:txBody>
      </p:sp>
      <p:sp>
        <p:nvSpPr>
          <p:cNvPr id="7" name="Rectangle 6"/>
          <p:cNvSpPr/>
          <p:nvPr/>
        </p:nvSpPr>
        <p:spPr>
          <a:xfrm>
            <a:off x="647564" y="692696"/>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lgn="just">
              <a:defRPr/>
            </a:pPr>
            <a:r>
              <a:rPr lang="en-GB" sz="2800" b="1" i="1" spc="-60" dirty="0">
                <a:latin typeface="Times New Roman" pitchFamily="18" charset="0"/>
                <a:cs typeface="Times New Roman" pitchFamily="18" charset="0"/>
              </a:rPr>
              <a:t>b. </a:t>
            </a:r>
            <a:r>
              <a:rPr lang="en-GB" sz="2800" b="1" i="1" spc="-60" dirty="0" err="1">
                <a:latin typeface="Times New Roman" pitchFamily="18" charset="0"/>
                <a:cs typeface="Times New Roman" pitchFamily="18" charset="0"/>
              </a:rPr>
              <a:t>Những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vấn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đề</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nguyên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tắc</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trong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hoạt</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động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của</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Đảng</a:t>
            </a:r>
            <a:endParaRPr lang="en-US" sz="2800" b="1" i="1" spc="-60" dirty="0">
              <a:latin typeface="Times New Roman" pitchFamily="18" charset="0"/>
              <a:cs typeface="Times New Roman" pitchFamily="18" charset="0"/>
            </a:endParaRPr>
          </a:p>
        </p:txBody>
      </p:sp>
      <p:sp>
        <p:nvSpPr>
          <p:cNvPr id="8" name="Rectangle 7"/>
          <p:cNvSpPr/>
          <p:nvPr/>
        </p:nvSpPr>
        <p:spPr>
          <a:xfrm>
            <a:off x="877958" y="4544541"/>
            <a:ext cx="3946070" cy="1692771"/>
          </a:xfrm>
          <a:prstGeom prst="rect">
            <a:avLst/>
          </a:prstGeom>
          <a:solidFill>
            <a:schemeClr val="accent3">
              <a:lumMod val="60000"/>
              <a:lumOff val="40000"/>
            </a:schemeClr>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a:t>
            </a:r>
            <a:r>
              <a:rPr lang="vi-VN" sz="2800" dirty="0">
                <a:latin typeface="Times New Roman" pitchFamily="18" charset="0"/>
                <a:cs typeface="Times New Roman" pitchFamily="18" charset="0"/>
              </a:rPr>
              <a:t>Về tổ chức, Đảng Lao động Việt Nam theo chế độ dân chủ</a:t>
            </a:r>
            <a:r>
              <a:rPr lang="en-US" sz="2800" dirty="0">
                <a:latin typeface="Times New Roman" pitchFamily="18" charset="0"/>
                <a:cs typeface="Times New Roman" pitchFamily="18" charset="0"/>
              </a:rPr>
              <a:t> t</a:t>
            </a:r>
            <a:r>
              <a:rPr lang="vi-VN" sz="2800" dirty="0">
                <a:latin typeface="Times New Roman" pitchFamily="18" charset="0"/>
                <a:cs typeface="Times New Roman" pitchFamily="18" charset="0"/>
              </a:rPr>
              <a:t>ập trung</a:t>
            </a:r>
            <a:r>
              <a:rPr lang="en-US" sz="2800" dirty="0">
                <a:latin typeface="Times New Roman" pitchFamily="18" charset="0"/>
                <a:cs typeface="Times New Roman" pitchFamily="18" charset="0"/>
              </a:rPr>
              <a:t>”</a:t>
            </a:r>
            <a:r>
              <a:rPr lang="vi-VN" sz="2800" dirty="0">
                <a:cs typeface="+mn-cs"/>
              </a:rPr>
              <a:t> </a:t>
            </a:r>
            <a:r>
              <a:rPr lang="en-US" sz="2000" i="1" dirty="0">
                <a:latin typeface="Times New Roman" pitchFamily="18" charset="0"/>
                <a:cs typeface="Times New Roman" pitchFamily="18" charset="0"/>
              </a:rPr>
              <a:t>- HCM, 2011, t.7, tr.41</a:t>
            </a:r>
          </a:p>
        </p:txBody>
      </p:sp>
      <p:sp>
        <p:nvSpPr>
          <p:cNvPr id="11" name="Rectangle 10"/>
          <p:cNvSpPr/>
          <p:nvPr/>
        </p:nvSpPr>
        <p:spPr>
          <a:xfrm>
            <a:off x="647564" y="211369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chủ</a:t>
            </a:r>
            <a:endParaRPr lang="en-US" sz="2800" dirty="0">
              <a:latin typeface="Times New Roman" pitchFamily="18" charset="0"/>
              <a:cs typeface="Times New Roman" pitchFamily="18" charset="0"/>
            </a:endParaRPr>
          </a:p>
        </p:txBody>
      </p:sp>
      <p:pic>
        <p:nvPicPr>
          <p:cNvPr id="137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536" y="2816932"/>
            <a:ext cx="3193872" cy="1609473"/>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536" y="4581128"/>
            <a:ext cx="3194294" cy="1656184"/>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32" y="2803993"/>
            <a:ext cx="2876550" cy="1590675"/>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9421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nodeType="afterGroup">
                            <p:stCondLst>
                              <p:cond delay="500"/>
                            </p:stCondLst>
                            <p:childTnLst>
                              <p:par>
                                <p:cTn id="9" presetID="6" presetClass="entr" presetSubtype="32" fill="hold" nodeType="afterEffect">
                                  <p:stCondLst>
                                    <p:cond delay="250"/>
                                  </p:stCondLst>
                                  <p:childTnLst>
                                    <p:set>
                                      <p:cBhvr>
                                        <p:cTn id="10" dur="1" fill="hold">
                                          <p:stCondLst>
                                            <p:cond delay="0"/>
                                          </p:stCondLst>
                                        </p:cTn>
                                        <p:tgtEl>
                                          <p:spTgt spid="137220"/>
                                        </p:tgtEl>
                                        <p:attrNameLst>
                                          <p:attrName>style.visibility</p:attrName>
                                        </p:attrNameLst>
                                      </p:cBhvr>
                                      <p:to>
                                        <p:strVal val="visible"/>
                                      </p:to>
                                    </p:set>
                                    <p:animEffect transition="in" filter="circle(out)">
                                      <p:cBhvr>
                                        <p:cTn id="11" dur="2000"/>
                                        <p:tgtEl>
                                          <p:spTgt spid="137220"/>
                                        </p:tgtEl>
                                      </p:cBhvr>
                                    </p:animEffect>
                                  </p:childTnLst>
                                </p:cTn>
                              </p:par>
                            </p:childTnLst>
                          </p:cTn>
                        </p:par>
                        <p:par>
                          <p:cTn id="12" fill="hold" nodeType="afterGroup">
                            <p:stCondLst>
                              <p:cond delay="2750"/>
                            </p:stCondLst>
                            <p:childTnLst>
                              <p:par>
                                <p:cTn id="13" presetID="5"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childTnLst>
                          </p:cTn>
                        </p:par>
                        <p:par>
                          <p:cTn id="16" fill="hold" nodeType="afterGroup">
                            <p:stCondLst>
                              <p:cond delay="3250"/>
                            </p:stCondLst>
                            <p:childTnLst>
                              <p:par>
                                <p:cTn id="17" presetID="16" presetClass="entr" presetSubtype="37" fill="hold" nodeType="afterEffect">
                                  <p:stCondLst>
                                    <p:cond delay="250"/>
                                  </p:stCondLst>
                                  <p:childTnLst>
                                    <p:set>
                                      <p:cBhvr>
                                        <p:cTn id="18" dur="1" fill="hold">
                                          <p:stCondLst>
                                            <p:cond delay="0"/>
                                          </p:stCondLst>
                                        </p:cTn>
                                        <p:tgtEl>
                                          <p:spTgt spid="137218"/>
                                        </p:tgtEl>
                                        <p:attrNameLst>
                                          <p:attrName>style.visibility</p:attrName>
                                        </p:attrNameLst>
                                      </p:cBhvr>
                                      <p:to>
                                        <p:strVal val="visible"/>
                                      </p:to>
                                    </p:set>
                                    <p:animEffect transition="in" filter="barn(outVertical)">
                                      <p:cBhvr>
                                        <p:cTn id="19" dur="500"/>
                                        <p:tgtEl>
                                          <p:spTgt spid="137218"/>
                                        </p:tgtEl>
                                      </p:cBhvr>
                                    </p:animEffect>
                                  </p:childTnLst>
                                </p:cTn>
                              </p:par>
                            </p:childTnLst>
                          </p:cTn>
                        </p:par>
                        <p:par>
                          <p:cTn id="20" fill="hold" nodeType="afterGroup">
                            <p:stCondLst>
                              <p:cond delay="4000"/>
                            </p:stCondLst>
                            <p:childTnLst>
                              <p:par>
                                <p:cTn id="21" presetID="21" presetClass="entr" presetSubtype="8" fill="hold" nodeType="afterEffect">
                                  <p:stCondLst>
                                    <p:cond delay="0"/>
                                  </p:stCondLst>
                                  <p:childTnLst>
                                    <p:set>
                                      <p:cBhvr>
                                        <p:cTn id="22" dur="1" fill="hold">
                                          <p:stCondLst>
                                            <p:cond delay="0"/>
                                          </p:stCondLst>
                                        </p:cTn>
                                        <p:tgtEl>
                                          <p:spTgt spid="137219"/>
                                        </p:tgtEl>
                                        <p:attrNameLst>
                                          <p:attrName>style.visibility</p:attrName>
                                        </p:attrNameLst>
                                      </p:cBhvr>
                                      <p:to>
                                        <p:strVal val="visible"/>
                                      </p:to>
                                    </p:set>
                                    <p:animEffect transition="in" filter="wheel(8)">
                                      <p:cBhvr>
                                        <p:cTn id="23" dur="2000"/>
                                        <p:tgtEl>
                                          <p:spTgt spid="137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7564" y="584684"/>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lgn="just">
              <a:defRPr/>
            </a:pPr>
            <a:r>
              <a:rPr lang="en-GB" sz="2800" b="1" i="1" spc="-60" dirty="0">
                <a:latin typeface="Times New Roman" pitchFamily="18" charset="0"/>
                <a:cs typeface="Times New Roman" pitchFamily="18" charset="0"/>
              </a:rPr>
              <a:t>b. </a:t>
            </a:r>
            <a:r>
              <a:rPr lang="en-GB" sz="2800" b="1" i="1" spc="-60" dirty="0" err="1">
                <a:latin typeface="Times New Roman" pitchFamily="18" charset="0"/>
                <a:cs typeface="Times New Roman" pitchFamily="18" charset="0"/>
              </a:rPr>
              <a:t>Những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vấn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đề</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nguyên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tắc</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trong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hoạt</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động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của</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Đảng</a:t>
            </a:r>
            <a:endParaRPr lang="en-US" sz="2800" b="1" i="1" spc="-60" dirty="0">
              <a:latin typeface="Times New Roman" pitchFamily="18" charset="0"/>
              <a:cs typeface="Times New Roman" pitchFamily="18" charset="0"/>
            </a:endParaRPr>
          </a:p>
        </p:txBody>
      </p:sp>
      <p:sp>
        <p:nvSpPr>
          <p:cNvPr id="8" name="Rectangle 7"/>
          <p:cNvSpPr/>
          <p:nvPr/>
        </p:nvSpPr>
        <p:spPr>
          <a:xfrm>
            <a:off x="5760132" y="3610759"/>
            <a:ext cx="2592288" cy="2554545"/>
          </a:xfrm>
          <a:prstGeom prst="rect">
            <a:avLst/>
          </a:prstGeom>
          <a:solidFill>
            <a:schemeClr val="accent3">
              <a:lumMod val="60000"/>
              <a:lumOff val="40000"/>
            </a:schemeClr>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a:t>
            </a:r>
            <a:r>
              <a:rPr lang="vi-VN" sz="2800" dirty="0">
                <a:latin typeface="Times New Roman" pitchFamily="18" charset="0"/>
                <a:cs typeface="Times New Roman" pitchFamily="18" charset="0"/>
              </a:rPr>
              <a:t>Phê bình và tự phê bình là tác phong của một đảng cách mạng</a:t>
            </a:r>
            <a:r>
              <a:rPr lang="en-US" sz="2800" dirty="0">
                <a:latin typeface="Times New Roman" pitchFamily="18" charset="0"/>
                <a:cs typeface="Times New Roman" pitchFamily="18" charset="0"/>
              </a:rPr>
              <a:t>”</a:t>
            </a:r>
            <a:r>
              <a:rPr lang="vi-VN" sz="2800" dirty="0">
                <a:cs typeface="+mn-cs"/>
              </a:rPr>
              <a:t> </a:t>
            </a:r>
            <a:r>
              <a:rPr lang="en-US" sz="2000" i="1" dirty="0">
                <a:latin typeface="Times New Roman" pitchFamily="18" charset="0"/>
                <a:cs typeface="Times New Roman" pitchFamily="18" charset="0"/>
              </a:rPr>
              <a:t>- HCM, 2011, t.76 tr.367</a:t>
            </a:r>
          </a:p>
        </p:txBody>
      </p:sp>
      <p:sp>
        <p:nvSpPr>
          <p:cNvPr id="11" name="Rectangle 10"/>
          <p:cNvSpPr/>
          <p:nvPr/>
        </p:nvSpPr>
        <p:spPr>
          <a:xfrm>
            <a:off x="647564" y="191683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chủ</a:t>
            </a:r>
            <a:endParaRPr lang="en-US" sz="2800" dirty="0">
              <a:latin typeface="Times New Roman" pitchFamily="18" charset="0"/>
              <a:cs typeface="Times New Roman" pitchFamily="18" charset="0"/>
            </a:endParaRPr>
          </a:p>
        </p:txBody>
      </p:sp>
      <p:sp>
        <p:nvSpPr>
          <p:cNvPr id="9" name="Rectangle 8"/>
          <p:cNvSpPr/>
          <p:nvPr/>
        </p:nvSpPr>
        <p:spPr>
          <a:xfrm>
            <a:off x="647564" y="2564613"/>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endParaRPr lang="en-US" sz="2800" dirty="0">
              <a:latin typeface="Times New Roman" pitchFamily="18" charset="0"/>
              <a:cs typeface="Times New Roman" pitchFamily="18" charset="0"/>
            </a:endParaRPr>
          </a:p>
        </p:txBody>
      </p:sp>
      <p:pic>
        <p:nvPicPr>
          <p:cNvPr id="3176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512" y="3501008"/>
            <a:ext cx="4800600" cy="2695575"/>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647564" y="1285600"/>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Lấy</a:t>
            </a:r>
            <a:r>
              <a:rPr lang="en-GB" sz="2800" dirty="0">
                <a:latin typeface="Times New Roman" pitchFamily="18" charset="0"/>
                <a:cs typeface="Times New Roman" pitchFamily="18" charset="0"/>
              </a:rPr>
              <a:t> CNMLN </a:t>
            </a:r>
            <a:r>
              <a:rPr lang="en-GB" sz="2800" dirty="0" err="1">
                <a:latin typeface="Times New Roman" pitchFamily="18" charset="0"/>
                <a:cs typeface="Times New Roman" pitchFamily="18" charset="0"/>
              </a:rPr>
              <a:t>làm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tưởng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kim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chỉ</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nam</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5532916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500"/>
                            </p:stCondLst>
                            <p:childTnLst>
                              <p:par>
                                <p:cTn id="5" presetID="5"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par>
                          <p:cTn id="8" fill="hold" nodeType="afterGroup">
                            <p:stCondLst>
                              <p:cond delay="1000"/>
                            </p:stCondLst>
                            <p:childTnLst>
                              <p:par>
                                <p:cTn id="9" presetID="6" presetClass="entr" presetSubtype="32" fill="hold" nodeType="afterEffect">
                                  <p:stCondLst>
                                    <p:cond delay="250"/>
                                  </p:stCondLst>
                                  <p:childTnLst>
                                    <p:set>
                                      <p:cBhvr>
                                        <p:cTn id="10" dur="1" fill="hold">
                                          <p:stCondLst>
                                            <p:cond delay="0"/>
                                          </p:stCondLst>
                                        </p:cTn>
                                        <p:tgtEl>
                                          <p:spTgt spid="31763"/>
                                        </p:tgtEl>
                                        <p:attrNameLst>
                                          <p:attrName>style.visibility</p:attrName>
                                        </p:attrNameLst>
                                      </p:cBhvr>
                                      <p:to>
                                        <p:strVal val="visible"/>
                                      </p:to>
                                    </p:set>
                                    <p:animEffect transition="in" filter="circle(out)">
                                      <p:cBhvr>
                                        <p:cTn id="11" dur="2000"/>
                                        <p:tgtEl>
                                          <p:spTgt spid="31763"/>
                                        </p:tgtEl>
                                      </p:cBhvr>
                                    </p:animEffect>
                                  </p:childTnLst>
                                </p:cTn>
                              </p:par>
                            </p:childTnLst>
                          </p:cTn>
                        </p:par>
                        <p:par>
                          <p:cTn id="12" fill="hold" nodeType="afterGroup">
                            <p:stCondLst>
                              <p:cond delay="3250"/>
                            </p:stCondLst>
                            <p:childTnLst>
                              <p:par>
                                <p:cTn id="13" presetID="5" presetClass="entr" presetSubtype="10" fill="hold" nodeType="after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573918" y="728700"/>
            <a:ext cx="3942298" cy="584775"/>
          </a:xfrm>
          <a:prstGeom prst="rect">
            <a:avLst/>
          </a:prstGeom>
          <a:solidFill>
            <a:srgbClr val="FFFF66"/>
          </a:solidFill>
          <a:scene3d>
            <a:camera prst="orthographicFront"/>
            <a:lightRig rig="threePt" dir="t"/>
          </a:scene3d>
          <a:sp3d>
            <a:bevelT prst="convex"/>
          </a:sp3d>
        </p:spPr>
        <p:txBody>
          <a:bodyPr>
            <a:spAutoFit/>
          </a:bodyPr>
          <a:lstStyle/>
          <a:p>
            <a:pPr algn="ctr">
              <a:defRPr/>
            </a:pPr>
            <a:r>
              <a:rPr lang="en-US" sz="3200" b="1" dirty="0">
                <a:solidFill>
                  <a:srgbClr val="FF0000"/>
                </a:solidFill>
                <a:effectLst>
                  <a:outerShdw blurRad="38100" dist="38100" dir="2700000" algn="tl">
                    <a:srgbClr val="000000"/>
                  </a:outerShdw>
                </a:effectLst>
                <a:latin typeface="Times New Roman" pitchFamily="18" charset="0"/>
                <a:cs typeface="Times New Roman" pitchFamily="18" charset="0"/>
              </a:rPr>
              <a:t>KẾT CẤU BÀI HỌC</a:t>
            </a:r>
          </a:p>
        </p:txBody>
      </p:sp>
      <p:sp>
        <p:nvSpPr>
          <p:cNvPr id="13" name="Rectangle 12"/>
          <p:cNvSpPr/>
          <p:nvPr/>
        </p:nvSpPr>
        <p:spPr>
          <a:xfrm>
            <a:off x="519057" y="4725144"/>
            <a:ext cx="8178912" cy="1384995"/>
          </a:xfrm>
          <a:prstGeom prst="rect">
            <a:avLst/>
          </a:prstGeom>
          <a:solidFill>
            <a:srgbClr val="CCFF99"/>
          </a:solidFill>
          <a:scene3d>
            <a:camera prst="orthographicFront"/>
            <a:lightRig rig="threePt" dir="t"/>
          </a:scene3d>
          <a:sp3d>
            <a:bevelT prst="angle"/>
          </a:sp3d>
        </p:spPr>
        <p:txBody>
          <a:bodyPr>
            <a:spAutoFit/>
          </a:bodyPr>
          <a:lstStyle/>
          <a:p>
            <a:pPr algn="ctr">
              <a:defRPr/>
            </a:pPr>
            <a:r>
              <a:rPr lang="nb-NO" sz="2800" b="1" dirty="0">
                <a:latin typeface="Times New Roman" pitchFamily="18" charset="0"/>
                <a:cs typeface="Times New Roman" pitchFamily="18" charset="0"/>
              </a:rPr>
              <a:t>III. VẬN DỤNG TƯ TƯỞNG HỒ CHÍ MINH </a:t>
            </a:r>
          </a:p>
          <a:p>
            <a:pPr algn="ctr">
              <a:defRPr/>
            </a:pPr>
            <a:r>
              <a:rPr lang="nb-NO" sz="2800" b="1" dirty="0">
                <a:latin typeface="Times New Roman" pitchFamily="18" charset="0"/>
                <a:cs typeface="Times New Roman" pitchFamily="18" charset="0"/>
              </a:rPr>
              <a:t>VÀO CÔNG TÁC XÂY DỰNG ĐẢNG </a:t>
            </a:r>
          </a:p>
          <a:p>
            <a:pPr algn="ctr">
              <a:defRPr/>
            </a:pPr>
            <a:r>
              <a:rPr lang="nb-NO" sz="2800" b="1" dirty="0">
                <a:latin typeface="Times New Roman" pitchFamily="18" charset="0"/>
                <a:cs typeface="Times New Roman" pitchFamily="18" charset="0"/>
              </a:rPr>
              <a:t>VÀ XÂY DỰNG NHÀ NƯỚC </a:t>
            </a:r>
            <a:endParaRPr lang="en-US" sz="2800" dirty="0">
              <a:cs typeface="+mn-cs"/>
            </a:endParaRPr>
          </a:p>
        </p:txBody>
      </p:sp>
      <p:sp>
        <p:nvSpPr>
          <p:cNvPr id="14" name="Rectangle 13"/>
          <p:cNvSpPr/>
          <p:nvPr/>
        </p:nvSpPr>
        <p:spPr>
          <a:xfrm>
            <a:off x="507813" y="1880828"/>
            <a:ext cx="8069374" cy="954107"/>
          </a:xfrm>
          <a:prstGeom prst="rect">
            <a:avLst/>
          </a:prstGeom>
          <a:solidFill>
            <a:schemeClr val="accent5">
              <a:lumMod val="40000"/>
              <a:lumOff val="60000"/>
            </a:schemeClr>
          </a:solidFill>
          <a:scene3d>
            <a:camera prst="orthographicFront"/>
            <a:lightRig rig="threePt" dir="t"/>
          </a:scene3d>
          <a:sp3d>
            <a:bevelT prst="convex"/>
          </a:sp3d>
        </p:spPr>
        <p:txBody>
          <a:bodyPr>
            <a:spAutoFit/>
          </a:bodyPr>
          <a:lstStyle/>
          <a:p>
            <a:pPr algn="ctr">
              <a:defRPr/>
            </a:pPr>
            <a:r>
              <a:rPr lang="en-US" sz="2800" b="1" dirty="0">
                <a:latin typeface="Times New Roman" pitchFamily="18" charset="0"/>
                <a:cs typeface="Times New Roman" pitchFamily="18" charset="0"/>
              </a:rPr>
              <a:t>I.  TƯ TƯỞNG HỒ CHÍ MINH </a:t>
            </a:r>
          </a:p>
          <a:p>
            <a:pPr algn="ctr">
              <a:defRPr/>
            </a:pPr>
            <a:r>
              <a:rPr lang="en-US" sz="2800" b="1" dirty="0">
                <a:latin typeface="Times New Roman" pitchFamily="18" charset="0"/>
                <a:cs typeface="Times New Roman" pitchFamily="18" charset="0"/>
              </a:rPr>
              <a:t>VỀ ĐẢNG CỘNG SẢN VIỆT NAM</a:t>
            </a:r>
            <a:endParaRPr lang="en-US" sz="2800" dirty="0">
              <a:latin typeface="Times New Roman" pitchFamily="18" charset="0"/>
              <a:cs typeface="Times New Roman" pitchFamily="18" charset="0"/>
            </a:endParaRPr>
          </a:p>
        </p:txBody>
      </p:sp>
      <p:sp>
        <p:nvSpPr>
          <p:cNvPr id="5" name="Rectangle 4"/>
          <p:cNvSpPr/>
          <p:nvPr/>
        </p:nvSpPr>
        <p:spPr>
          <a:xfrm>
            <a:off x="539552" y="3302985"/>
            <a:ext cx="8069374" cy="954107"/>
          </a:xfrm>
          <a:prstGeom prst="rect">
            <a:avLst/>
          </a:prstGeom>
          <a:solidFill>
            <a:schemeClr val="accent6">
              <a:lumMod val="40000"/>
              <a:lumOff val="60000"/>
            </a:schemeClr>
          </a:solidFill>
          <a:scene3d>
            <a:camera prst="orthographicFront"/>
            <a:lightRig rig="threePt" dir="t"/>
          </a:scene3d>
          <a:sp3d>
            <a:bevelT prst="convex"/>
          </a:sp3d>
        </p:spPr>
        <p:txBody>
          <a:bodyPr>
            <a:spAutoFit/>
          </a:bodyPr>
          <a:lstStyle/>
          <a:p>
            <a:pPr algn="ctr">
              <a:defRPr/>
            </a:pPr>
            <a:r>
              <a:rPr lang="en-US" sz="2800" b="1" spc="-60" dirty="0">
                <a:latin typeface="Times New Roman" pitchFamily="18" charset="0"/>
                <a:cs typeface="Times New Roman" pitchFamily="18" charset="0"/>
              </a:rPr>
              <a:t>II. TƯ TƯỞNG HỒ CHÍ MINH VỀ NHÀ NƯỚC CỦA NHÂN DÂN, DO NHÂN DÂN, VÌ NHÂN DÂN</a:t>
            </a:r>
            <a:endParaRPr lang="en-US" sz="2800" spc="-60" dirty="0">
              <a:latin typeface="Times New Roman" pitchFamily="18" charset="0"/>
              <a:cs typeface="Times New Roman" pitchFamily="18" charset="0"/>
            </a:endParaRPr>
          </a:p>
        </p:txBody>
      </p:sp>
    </p:spTree>
    <p:extLst>
      <p:ext uri="{BB962C8B-B14F-4D97-AF65-F5344CB8AC3E}">
        <p14:creationId xmlns:p14="http://schemas.microsoft.com/office/powerpoint/2010/main" val="704402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47"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5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nodeType="afterGroup">
                            <p:stCondLst>
                              <p:cond delay="2500"/>
                            </p:stCondLst>
                            <p:childTnLst>
                              <p:par>
                                <p:cTn id="22" presetID="47"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47564" y="781544"/>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Lấy</a:t>
            </a:r>
            <a:r>
              <a:rPr lang="en-GB" sz="2800" dirty="0">
                <a:latin typeface="Times New Roman" pitchFamily="18" charset="0"/>
                <a:cs typeface="Times New Roman" pitchFamily="18" charset="0"/>
              </a:rPr>
              <a:t> CNMLN </a:t>
            </a:r>
            <a:r>
              <a:rPr lang="en-GB" sz="2800" dirty="0" err="1">
                <a:latin typeface="Times New Roman" pitchFamily="18" charset="0"/>
                <a:cs typeface="Times New Roman" pitchFamily="18" charset="0"/>
              </a:rPr>
              <a:t>làm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tưởng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kim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chỉ</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nam</a:t>
            </a:r>
            <a:endParaRPr lang="en-US" sz="2800" dirty="0">
              <a:latin typeface="Times New Roman" pitchFamily="18" charset="0"/>
              <a:cs typeface="Times New Roman" pitchFamily="18" charset="0"/>
            </a:endParaRPr>
          </a:p>
        </p:txBody>
      </p:sp>
      <p:sp>
        <p:nvSpPr>
          <p:cNvPr id="8" name="Rectangle 7"/>
          <p:cNvSpPr/>
          <p:nvPr/>
        </p:nvSpPr>
        <p:spPr>
          <a:xfrm>
            <a:off x="3573364" y="4708301"/>
            <a:ext cx="4851064" cy="1384995"/>
          </a:xfrm>
          <a:prstGeom prst="rect">
            <a:avLst/>
          </a:prstGeom>
          <a:solidFill>
            <a:schemeClr val="accent3">
              <a:lumMod val="60000"/>
              <a:lumOff val="40000"/>
            </a:schemeClr>
          </a:solidFill>
          <a:scene3d>
            <a:camera prst="orthographicFront"/>
            <a:lightRig rig="threePt" dir="t"/>
          </a:scene3d>
          <a:sp3d>
            <a:bevelT w="152400" h="50800" prst="softRound"/>
          </a:sp3d>
        </p:spPr>
        <p:txBody>
          <a:bodyPr>
            <a:spAutoFit/>
          </a:bodyPr>
          <a:lstStyle/>
          <a:p>
            <a:pPr algn="just">
              <a:defRPr/>
            </a:pPr>
            <a:r>
              <a:rPr lang="en-US" sz="2800" spc="-60" dirty="0">
                <a:latin typeface="Times New Roman" pitchFamily="18" charset="0"/>
                <a:cs typeface="Times New Roman" pitchFamily="18" charset="0"/>
              </a:rPr>
              <a:t>“</a:t>
            </a:r>
            <a:r>
              <a:rPr lang="vi-VN" sz="2800" spc="-60" dirty="0">
                <a:latin typeface="Times New Roman" pitchFamily="18" charset="0"/>
                <a:cs typeface="Times New Roman" pitchFamily="18" charset="0"/>
              </a:rPr>
              <a:t>Kỷ luật của Đảng là kỷ luật tự giác mình đã tình nguyện theo thì theo cho đúng.</a:t>
            </a:r>
            <a:r>
              <a:rPr lang="en-US" sz="2800" spc="-60" dirty="0">
                <a:latin typeface="Times New Roman" pitchFamily="18" charset="0"/>
                <a:cs typeface="Times New Roman" pitchFamily="18" charset="0"/>
              </a:rPr>
              <a:t>”</a:t>
            </a:r>
            <a:r>
              <a:rPr lang="vi-VN" sz="2800" spc="-60" dirty="0">
                <a:cs typeface="+mn-cs"/>
              </a:rPr>
              <a:t> </a:t>
            </a:r>
            <a:r>
              <a:rPr lang="en-US" sz="2000" i="1" spc="-60" dirty="0">
                <a:latin typeface="Times New Roman" pitchFamily="18" charset="0"/>
                <a:cs typeface="Times New Roman" pitchFamily="18" charset="0"/>
              </a:rPr>
              <a:t>- HCM, 2011, t.6, tr.369</a:t>
            </a:r>
          </a:p>
        </p:txBody>
      </p:sp>
      <p:sp>
        <p:nvSpPr>
          <p:cNvPr id="11" name="Rectangle 10"/>
          <p:cNvSpPr/>
          <p:nvPr/>
        </p:nvSpPr>
        <p:spPr>
          <a:xfrm>
            <a:off x="647564" y="178965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chủ</a:t>
            </a:r>
            <a:endParaRPr lang="en-US" sz="2800" dirty="0">
              <a:latin typeface="Times New Roman" pitchFamily="18" charset="0"/>
              <a:cs typeface="Times New Roman" pitchFamily="18" charset="0"/>
            </a:endParaRPr>
          </a:p>
        </p:txBody>
      </p:sp>
      <p:sp>
        <p:nvSpPr>
          <p:cNvPr id="9" name="Rectangle 8"/>
          <p:cNvSpPr/>
          <p:nvPr/>
        </p:nvSpPr>
        <p:spPr>
          <a:xfrm>
            <a:off x="647564" y="2797768"/>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endParaRPr lang="en-US" sz="2800" dirty="0">
              <a:latin typeface="Times New Roman" pitchFamily="18" charset="0"/>
              <a:cs typeface="Times New Roman" pitchFamily="18" charset="0"/>
            </a:endParaRPr>
          </a:p>
        </p:txBody>
      </p:sp>
      <p:sp>
        <p:nvSpPr>
          <p:cNvPr id="10" name="Rectangle 9"/>
          <p:cNvSpPr/>
          <p:nvPr/>
        </p:nvSpPr>
        <p:spPr>
          <a:xfrm>
            <a:off x="630876" y="3697868"/>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Kỷ</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luật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nghiêm</a:t>
            </a:r>
            <a:r>
              <a:rPr lang="en-GB" sz="2800" dirty="0">
                <a:latin typeface="Times New Roman" pitchFamily="18" charset="0"/>
                <a:cs typeface="Times New Roman" pitchFamily="18" charset="0"/>
              </a:rPr>
              <a:t> minh,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giác</a:t>
            </a:r>
            <a:endParaRPr lang="en-US" sz="2800" dirty="0">
              <a:latin typeface="Times New Roman" pitchFamily="18" charset="0"/>
              <a:cs typeface="Times New Roman" pitchFamily="18" charset="0"/>
            </a:endParaRPr>
          </a:p>
        </p:txBody>
      </p:sp>
      <p:pic>
        <p:nvPicPr>
          <p:cNvPr id="3278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68" y="4581128"/>
            <a:ext cx="2667000" cy="1495425"/>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483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par>
                          <p:cTn id="8" fill="hold" nodeType="afterGroup">
                            <p:stCondLst>
                              <p:cond delay="500"/>
                            </p:stCondLst>
                            <p:childTnLst>
                              <p:par>
                                <p:cTn id="9" presetID="2" presetClass="entr" presetSubtype="12" fill="hold" nodeType="afterEffect">
                                  <p:stCondLst>
                                    <p:cond delay="500"/>
                                  </p:stCondLst>
                                  <p:childTnLst>
                                    <p:set>
                                      <p:cBhvr>
                                        <p:cTn id="10" dur="1" fill="hold">
                                          <p:stCondLst>
                                            <p:cond delay="0"/>
                                          </p:stCondLst>
                                        </p:cTn>
                                        <p:tgtEl>
                                          <p:spTgt spid="32785"/>
                                        </p:tgtEl>
                                        <p:attrNameLst>
                                          <p:attrName>style.visibility</p:attrName>
                                        </p:attrNameLst>
                                      </p:cBhvr>
                                      <p:to>
                                        <p:strVal val="visible"/>
                                      </p:to>
                                    </p:set>
                                    <p:anim calcmode="lin" valueType="num">
                                      <p:cBhvr additive="base">
                                        <p:cTn id="11" dur="1000" fill="hold"/>
                                        <p:tgtEl>
                                          <p:spTgt spid="32785"/>
                                        </p:tgtEl>
                                        <p:attrNameLst>
                                          <p:attrName>ppt_x</p:attrName>
                                        </p:attrNameLst>
                                      </p:cBhvr>
                                      <p:tavLst>
                                        <p:tav tm="0">
                                          <p:val>
                                            <p:strVal val="0-#ppt_w/2"/>
                                          </p:val>
                                        </p:tav>
                                        <p:tav tm="100000">
                                          <p:val>
                                            <p:strVal val="#ppt_x"/>
                                          </p:val>
                                        </p:tav>
                                      </p:tavLst>
                                    </p:anim>
                                    <p:anim calcmode="lin" valueType="num">
                                      <p:cBhvr additive="base">
                                        <p:cTn id="12" dur="1000" fill="hold"/>
                                        <p:tgtEl>
                                          <p:spTgt spid="32785"/>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2000"/>
                            </p:stCondLst>
                            <p:childTnLst>
                              <p:par>
                                <p:cTn id="14" presetID="2" presetClass="entr" presetSubtype="6" fill="hold" nodeType="after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1+#ppt_w/2"/>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19280" y="1465620"/>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chủ</a:t>
            </a:r>
            <a:endParaRPr lang="en-US" sz="2800" dirty="0">
              <a:latin typeface="Times New Roman" pitchFamily="18" charset="0"/>
              <a:cs typeface="Times New Roman" pitchFamily="18" charset="0"/>
            </a:endParaRPr>
          </a:p>
        </p:txBody>
      </p:sp>
      <p:sp>
        <p:nvSpPr>
          <p:cNvPr id="10" name="Rectangle 9"/>
          <p:cNvSpPr/>
          <p:nvPr/>
        </p:nvSpPr>
        <p:spPr>
          <a:xfrm>
            <a:off x="630876" y="214969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endParaRPr lang="en-US" sz="2800" dirty="0">
              <a:latin typeface="Times New Roman" pitchFamily="18" charset="0"/>
              <a:cs typeface="Times New Roman" pitchFamily="18" charset="0"/>
            </a:endParaRPr>
          </a:p>
        </p:txBody>
      </p:sp>
      <p:sp>
        <p:nvSpPr>
          <p:cNvPr id="11" name="Rectangle 10"/>
          <p:cNvSpPr/>
          <p:nvPr/>
        </p:nvSpPr>
        <p:spPr>
          <a:xfrm>
            <a:off x="630876" y="283377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Kỷ</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luật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nghiêm</a:t>
            </a:r>
            <a:r>
              <a:rPr lang="en-GB" sz="2800" dirty="0">
                <a:latin typeface="Times New Roman" pitchFamily="18" charset="0"/>
                <a:cs typeface="Times New Roman" pitchFamily="18" charset="0"/>
              </a:rPr>
              <a:t> minh,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giác</a:t>
            </a:r>
            <a:endParaRPr lang="en-US" sz="2800" dirty="0">
              <a:latin typeface="Times New Roman" pitchFamily="18" charset="0"/>
              <a:cs typeface="Times New Roman" pitchFamily="18" charset="0"/>
            </a:endParaRPr>
          </a:p>
        </p:txBody>
      </p:sp>
      <p:sp>
        <p:nvSpPr>
          <p:cNvPr id="13" name="Rectangle 12"/>
          <p:cNvSpPr/>
          <p:nvPr/>
        </p:nvSpPr>
        <p:spPr>
          <a:xfrm>
            <a:off x="643644" y="3517848"/>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thường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xuyên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chỉnh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đốn</a:t>
            </a:r>
            <a:endParaRPr lang="en-US" sz="2800" dirty="0">
              <a:latin typeface="Times New Roman" pitchFamily="18" charset="0"/>
              <a:cs typeface="Times New Roman" pitchFamily="18" charset="0"/>
            </a:endParaRPr>
          </a:p>
        </p:txBody>
      </p:sp>
      <p:sp>
        <p:nvSpPr>
          <p:cNvPr id="14" name="Rectangle 13"/>
          <p:cNvSpPr/>
          <p:nvPr/>
        </p:nvSpPr>
        <p:spPr>
          <a:xfrm>
            <a:off x="647564" y="781544"/>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Lấy</a:t>
            </a:r>
            <a:r>
              <a:rPr lang="en-GB" sz="2800" dirty="0">
                <a:latin typeface="Times New Roman" pitchFamily="18" charset="0"/>
                <a:cs typeface="Times New Roman" pitchFamily="18" charset="0"/>
              </a:rPr>
              <a:t> CNMLN </a:t>
            </a:r>
            <a:r>
              <a:rPr lang="en-GB" sz="2800" dirty="0" err="1">
                <a:latin typeface="Times New Roman" pitchFamily="18" charset="0"/>
                <a:cs typeface="Times New Roman" pitchFamily="18" charset="0"/>
              </a:rPr>
              <a:t>làm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tưởng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kim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chỉ</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nam</a:t>
            </a:r>
            <a:endParaRPr lang="en-US" sz="2800" dirty="0">
              <a:latin typeface="Times New Roman" pitchFamily="18" charset="0"/>
              <a:cs typeface="Times New Roman" pitchFamily="18" charset="0"/>
            </a:endParaRPr>
          </a:p>
        </p:txBody>
      </p:sp>
      <p:sp>
        <p:nvSpPr>
          <p:cNvPr id="7" name="Rectangle 6"/>
          <p:cNvSpPr/>
          <p:nvPr/>
        </p:nvSpPr>
        <p:spPr>
          <a:xfrm>
            <a:off x="3599892" y="4313418"/>
            <a:ext cx="4900464" cy="1815882"/>
          </a:xfrm>
          <a:prstGeom prst="rect">
            <a:avLst/>
          </a:prstGeom>
          <a:solidFill>
            <a:schemeClr val="accent3">
              <a:lumMod val="60000"/>
              <a:lumOff val="40000"/>
            </a:schemeClr>
          </a:solidFill>
          <a:scene3d>
            <a:camera prst="orthographicFront"/>
            <a:lightRig rig="threePt" dir="t"/>
          </a:scene3d>
          <a:sp3d>
            <a:bevelT w="152400" h="50800" prst="softRound"/>
          </a:sp3d>
        </p:spPr>
        <p:txBody>
          <a:bodyPr>
            <a:spAutoFit/>
          </a:bodyPr>
          <a:lstStyle/>
          <a:p>
            <a:pPr algn="just">
              <a:defRPr/>
            </a:pPr>
            <a:r>
              <a:rPr lang="en-US" sz="2800" spc="-70" dirty="0">
                <a:latin typeface="Times New Roman" pitchFamily="18" charset="0"/>
                <a:cs typeface="Times New Roman" pitchFamily="18" charset="0"/>
              </a:rPr>
              <a:t>“</a:t>
            </a:r>
            <a:r>
              <a:rPr lang="vi-VN" sz="2800" spc="-70" dirty="0">
                <a:latin typeface="Times New Roman" pitchFamily="18" charset="0"/>
                <a:cs typeface="Times New Roman" pitchFamily="18" charset="0"/>
              </a:rPr>
              <a:t>chỉnh đốn lại Đảng, làm cho mỗi đảng viên,</a:t>
            </a:r>
            <a:r>
              <a:rPr lang="en-US" sz="2800" spc="-70" dirty="0">
                <a:latin typeface="Times New Roman" pitchFamily="18" charset="0"/>
                <a:cs typeface="Times New Roman" pitchFamily="18" charset="0"/>
              </a:rPr>
              <a:t>… </a:t>
            </a:r>
            <a:r>
              <a:rPr lang="vi-VN" sz="2800" spc="-70" dirty="0">
                <a:latin typeface="Times New Roman" pitchFamily="18" charset="0"/>
                <a:cs typeface="Times New Roman" pitchFamily="18" charset="0"/>
              </a:rPr>
              <a:t>mỗi chi bộ đều ra sức làm tròn nhiệm vụ đảng giao phó cho mình</a:t>
            </a:r>
            <a:r>
              <a:rPr lang="en-US" sz="2800" spc="-70" dirty="0">
                <a:latin typeface="Times New Roman" pitchFamily="18" charset="0"/>
                <a:cs typeface="Times New Roman" pitchFamily="18" charset="0"/>
              </a:rPr>
              <a:t>”</a:t>
            </a:r>
            <a:r>
              <a:rPr lang="vi-VN" sz="2800" spc="-70" dirty="0">
                <a:latin typeface="Times New Roman" pitchFamily="18" charset="0"/>
                <a:cs typeface="Times New Roman" pitchFamily="18" charset="0"/>
              </a:rPr>
              <a:t> </a:t>
            </a:r>
            <a:r>
              <a:rPr lang="en-US" sz="2000" i="1" spc="-70" dirty="0">
                <a:latin typeface="Times New Roman" pitchFamily="18" charset="0"/>
                <a:cs typeface="Times New Roman" pitchFamily="18" charset="0"/>
              </a:rPr>
              <a:t>- HCM, 2011, t.15, tr.616</a:t>
            </a:r>
          </a:p>
        </p:txBody>
      </p:sp>
      <p:pic>
        <p:nvPicPr>
          <p:cNvPr id="33809" name="Picture 17"/>
          <p:cNvPicPr>
            <a:picLocks noChangeAspect="1" noChangeArrowheads="1"/>
          </p:cNvPicPr>
          <p:nvPr/>
        </p:nvPicPr>
        <p:blipFill>
          <a:blip r:embed="rId2"/>
          <a:srcRect/>
          <a:stretch>
            <a:fillRect/>
          </a:stretch>
        </p:blipFill>
        <p:spPr bwMode="auto">
          <a:xfrm>
            <a:off x="611188" y="4509120"/>
            <a:ext cx="2857500" cy="1600200"/>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1027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nodeType="afterGroup">
                            <p:stCondLst>
                              <p:cond delay="500"/>
                            </p:stCondLst>
                            <p:childTnLst>
                              <p:par>
                                <p:cTn id="9" presetID="21" presetClass="entr" presetSubtype="8" fill="hold" nodeType="afterEffect">
                                  <p:stCondLst>
                                    <p:cond delay="750"/>
                                  </p:stCondLst>
                                  <p:childTnLst>
                                    <p:set>
                                      <p:cBhvr>
                                        <p:cTn id="10" dur="1" fill="hold">
                                          <p:stCondLst>
                                            <p:cond delay="0"/>
                                          </p:stCondLst>
                                        </p:cTn>
                                        <p:tgtEl>
                                          <p:spTgt spid="33809"/>
                                        </p:tgtEl>
                                        <p:attrNameLst>
                                          <p:attrName>style.visibility</p:attrName>
                                        </p:attrNameLst>
                                      </p:cBhvr>
                                      <p:to>
                                        <p:strVal val="visible"/>
                                      </p:to>
                                    </p:set>
                                    <p:animEffect transition="in" filter="wheel(8)">
                                      <p:cBhvr>
                                        <p:cTn id="11" dur="2000"/>
                                        <p:tgtEl>
                                          <p:spTgt spid="33809"/>
                                        </p:tgtEl>
                                      </p:cBhvr>
                                    </p:animEffect>
                                  </p:childTnLst>
                                </p:cTn>
                              </p:par>
                            </p:childTnLst>
                          </p:cTn>
                        </p:par>
                        <p:par>
                          <p:cTn id="12" fill="hold" nodeType="afterGroup">
                            <p:stCondLst>
                              <p:cond delay="3250"/>
                            </p:stCondLst>
                            <p:childTnLst>
                              <p:par>
                                <p:cTn id="13" presetID="5" presetClass="entr" presetSubtype="1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19280" y="123275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chủ</a:t>
            </a:r>
            <a:endParaRPr lang="en-US" sz="2800" dirty="0">
              <a:latin typeface="Times New Roman" pitchFamily="18" charset="0"/>
              <a:cs typeface="Times New Roman" pitchFamily="18" charset="0"/>
            </a:endParaRPr>
          </a:p>
        </p:txBody>
      </p:sp>
      <p:sp>
        <p:nvSpPr>
          <p:cNvPr id="10" name="Rectangle 9"/>
          <p:cNvSpPr/>
          <p:nvPr/>
        </p:nvSpPr>
        <p:spPr>
          <a:xfrm>
            <a:off x="630876" y="1808820"/>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endParaRPr lang="en-US" sz="2800" dirty="0">
              <a:latin typeface="Times New Roman" pitchFamily="18" charset="0"/>
              <a:cs typeface="Times New Roman" pitchFamily="18" charset="0"/>
            </a:endParaRPr>
          </a:p>
        </p:txBody>
      </p:sp>
      <p:sp>
        <p:nvSpPr>
          <p:cNvPr id="11" name="Rectangle 10"/>
          <p:cNvSpPr/>
          <p:nvPr/>
        </p:nvSpPr>
        <p:spPr>
          <a:xfrm>
            <a:off x="630876" y="2384884"/>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Kỷ</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luật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nghiêm</a:t>
            </a:r>
            <a:r>
              <a:rPr lang="en-GB" sz="2800" dirty="0">
                <a:latin typeface="Times New Roman" pitchFamily="18" charset="0"/>
                <a:cs typeface="Times New Roman" pitchFamily="18" charset="0"/>
              </a:rPr>
              <a:t> minh,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giác</a:t>
            </a:r>
            <a:endParaRPr lang="en-US" sz="2800" dirty="0">
              <a:latin typeface="Times New Roman" pitchFamily="18" charset="0"/>
              <a:cs typeface="Times New Roman" pitchFamily="18" charset="0"/>
            </a:endParaRPr>
          </a:p>
        </p:txBody>
      </p:sp>
      <p:sp>
        <p:nvSpPr>
          <p:cNvPr id="12" name="Rectangle 11"/>
          <p:cNvSpPr/>
          <p:nvPr/>
        </p:nvSpPr>
        <p:spPr>
          <a:xfrm>
            <a:off x="643644" y="353701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Đoàn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kết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thống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nhất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trong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
        <p:nvSpPr>
          <p:cNvPr id="13" name="Rectangle 12"/>
          <p:cNvSpPr/>
          <p:nvPr/>
        </p:nvSpPr>
        <p:spPr>
          <a:xfrm>
            <a:off x="647564" y="2960948"/>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thường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xuyên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chỉnh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đốn</a:t>
            </a:r>
            <a:endParaRPr lang="en-US" sz="2800" dirty="0">
              <a:latin typeface="Times New Roman" pitchFamily="18" charset="0"/>
              <a:cs typeface="Times New Roman" pitchFamily="18" charset="0"/>
            </a:endParaRPr>
          </a:p>
        </p:txBody>
      </p:sp>
      <p:sp>
        <p:nvSpPr>
          <p:cNvPr id="14" name="Rectangle 13"/>
          <p:cNvSpPr/>
          <p:nvPr/>
        </p:nvSpPr>
        <p:spPr>
          <a:xfrm>
            <a:off x="647564" y="65669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Lấy</a:t>
            </a:r>
            <a:r>
              <a:rPr lang="en-GB" sz="2800" dirty="0">
                <a:latin typeface="Times New Roman" pitchFamily="18" charset="0"/>
                <a:cs typeface="Times New Roman" pitchFamily="18" charset="0"/>
              </a:rPr>
              <a:t> CNMLN </a:t>
            </a:r>
            <a:r>
              <a:rPr lang="en-GB" sz="2800" dirty="0" err="1">
                <a:latin typeface="Times New Roman" pitchFamily="18" charset="0"/>
                <a:cs typeface="Times New Roman" pitchFamily="18" charset="0"/>
              </a:rPr>
              <a:t>làm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tưởng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kim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chỉ</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nam</a:t>
            </a:r>
            <a:endParaRPr lang="en-US" sz="2800" dirty="0">
              <a:latin typeface="Times New Roman" pitchFamily="18" charset="0"/>
              <a:cs typeface="Times New Roman" pitchFamily="18" charset="0"/>
            </a:endParaRPr>
          </a:p>
        </p:txBody>
      </p:sp>
      <p:sp>
        <p:nvSpPr>
          <p:cNvPr id="15" name="Rectangle 14"/>
          <p:cNvSpPr/>
          <p:nvPr/>
        </p:nvSpPr>
        <p:spPr>
          <a:xfrm>
            <a:off x="3887924" y="4149080"/>
            <a:ext cx="4644516" cy="2246769"/>
          </a:xfrm>
          <a:prstGeom prst="rect">
            <a:avLst/>
          </a:prstGeom>
          <a:solidFill>
            <a:schemeClr val="accent3">
              <a:lumMod val="60000"/>
              <a:lumOff val="40000"/>
            </a:schemeClr>
          </a:solidFill>
          <a:scene3d>
            <a:camera prst="orthographicFront"/>
            <a:lightRig rig="threePt" dir="t"/>
          </a:scene3d>
          <a:sp3d>
            <a:bevelT w="152400" h="50800" prst="softRound"/>
          </a:sp3d>
        </p:spPr>
        <p:txBody>
          <a:bodyPr>
            <a:spAutoFit/>
          </a:bodyPr>
          <a:lstStyle/>
          <a:p>
            <a:pPr algn="just">
              <a:defRPr/>
            </a:pPr>
            <a:r>
              <a:rPr lang="en-US" sz="2800" spc="-70" dirty="0">
                <a:latin typeface="Times New Roman" pitchFamily="18" charset="0"/>
                <a:cs typeface="Times New Roman" pitchFamily="18" charset="0"/>
              </a:rPr>
              <a:t>“</a:t>
            </a:r>
            <a:r>
              <a:rPr lang="vi-VN" sz="2800" dirty="0">
                <a:latin typeface="Times New Roman" pitchFamily="18" charset="0"/>
                <a:cs typeface="Times New Roman" pitchFamily="18" charset="0"/>
              </a:rPr>
              <a:t>Các đồng chí từ Trung ương đến các chi bộ cần phải giữ gìn sự đoàn kết nhất trí của Đảng như giữ gìn con ngươi của mắt mình</a:t>
            </a:r>
            <a:r>
              <a:rPr lang="en-US" sz="2800" spc="-70" dirty="0">
                <a:latin typeface="Times New Roman" pitchFamily="18" charset="0"/>
                <a:cs typeface="Times New Roman" pitchFamily="18" charset="0"/>
              </a:rPr>
              <a:t>”</a:t>
            </a:r>
            <a:r>
              <a:rPr lang="vi-VN" sz="2800" spc="-70" dirty="0">
                <a:latin typeface="Times New Roman" pitchFamily="18" charset="0"/>
                <a:cs typeface="Times New Roman" pitchFamily="18" charset="0"/>
              </a:rPr>
              <a:t> </a:t>
            </a:r>
            <a:r>
              <a:rPr lang="en-US" sz="2000" i="1" spc="-70" dirty="0">
                <a:latin typeface="Times New Roman" pitchFamily="18" charset="0"/>
                <a:cs typeface="Times New Roman" pitchFamily="18" charset="0"/>
              </a:rPr>
              <a:t>- HCM, 2011, t.15, tr.616</a:t>
            </a:r>
          </a:p>
        </p:txBody>
      </p:sp>
      <p:pic>
        <p:nvPicPr>
          <p:cNvPr id="34843" name="Picture 27"/>
          <p:cNvPicPr>
            <a:picLocks noChangeAspect="1" noChangeArrowheads="1"/>
          </p:cNvPicPr>
          <p:nvPr/>
        </p:nvPicPr>
        <p:blipFill>
          <a:blip r:embed="rId2"/>
          <a:srcRect/>
          <a:stretch>
            <a:fillRect/>
          </a:stretch>
        </p:blipFill>
        <p:spPr bwMode="auto">
          <a:xfrm>
            <a:off x="531813" y="4437063"/>
            <a:ext cx="3248025" cy="19081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5477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par>
                          <p:cTn id="8" fill="hold" nodeType="afterGroup">
                            <p:stCondLst>
                              <p:cond delay="500"/>
                            </p:stCondLst>
                            <p:childTnLst>
                              <p:par>
                                <p:cTn id="9" presetID="21" presetClass="entr" presetSubtype="1" fill="hold" nodeType="afterEffect">
                                  <p:stCondLst>
                                    <p:cond delay="0"/>
                                  </p:stCondLst>
                                  <p:childTnLst>
                                    <p:set>
                                      <p:cBhvr>
                                        <p:cTn id="10" dur="1" fill="hold">
                                          <p:stCondLst>
                                            <p:cond delay="0"/>
                                          </p:stCondLst>
                                        </p:cTn>
                                        <p:tgtEl>
                                          <p:spTgt spid="34843"/>
                                        </p:tgtEl>
                                        <p:attrNameLst>
                                          <p:attrName>style.visibility</p:attrName>
                                        </p:attrNameLst>
                                      </p:cBhvr>
                                      <p:to>
                                        <p:strVal val="visible"/>
                                      </p:to>
                                    </p:set>
                                    <p:animEffect transition="in" filter="wheel(1)">
                                      <p:cBhvr>
                                        <p:cTn id="11" dur="2000"/>
                                        <p:tgtEl>
                                          <p:spTgt spid="34843"/>
                                        </p:tgtEl>
                                      </p:cBhvr>
                                    </p:animEffect>
                                  </p:childTnLst>
                                </p:cTn>
                              </p:par>
                            </p:childTnLst>
                          </p:cTn>
                        </p:par>
                        <p:par>
                          <p:cTn id="12" fill="hold" nodeType="afterGroup">
                            <p:stCondLst>
                              <p:cond delay="2500"/>
                            </p:stCondLst>
                            <p:childTnLst>
                              <p:par>
                                <p:cTn id="13" presetID="5" presetClass="entr" presetSubtype="1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heckerboard(across)">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19280" y="124959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chủ</a:t>
            </a:r>
            <a:endParaRPr lang="en-US" sz="2800" dirty="0">
              <a:latin typeface="Times New Roman" pitchFamily="18" charset="0"/>
              <a:cs typeface="Times New Roman" pitchFamily="18" charset="0"/>
            </a:endParaRPr>
          </a:p>
        </p:txBody>
      </p:sp>
      <p:sp>
        <p:nvSpPr>
          <p:cNvPr id="10" name="Rectangle 9"/>
          <p:cNvSpPr/>
          <p:nvPr/>
        </p:nvSpPr>
        <p:spPr>
          <a:xfrm>
            <a:off x="630876" y="1844824"/>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phê</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bình</a:t>
            </a:r>
            <a:endParaRPr lang="en-US" sz="2800" dirty="0">
              <a:latin typeface="Times New Roman" pitchFamily="18" charset="0"/>
              <a:cs typeface="Times New Roman" pitchFamily="18" charset="0"/>
            </a:endParaRPr>
          </a:p>
        </p:txBody>
      </p:sp>
      <p:sp>
        <p:nvSpPr>
          <p:cNvPr id="11" name="Rectangle 10"/>
          <p:cNvSpPr/>
          <p:nvPr/>
        </p:nvSpPr>
        <p:spPr>
          <a:xfrm>
            <a:off x="630876" y="2437728"/>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Kỷ</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luật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nghiêm</a:t>
            </a:r>
            <a:r>
              <a:rPr lang="en-GB" sz="2800" dirty="0">
                <a:latin typeface="Times New Roman" pitchFamily="18" charset="0"/>
                <a:cs typeface="Times New Roman" pitchFamily="18" charset="0"/>
              </a:rPr>
              <a:t> minh,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giác</a:t>
            </a:r>
            <a:endParaRPr lang="en-US" sz="2800" dirty="0">
              <a:latin typeface="Times New Roman" pitchFamily="18" charset="0"/>
              <a:cs typeface="Times New Roman" pitchFamily="18" charset="0"/>
            </a:endParaRPr>
          </a:p>
        </p:txBody>
      </p:sp>
      <p:sp>
        <p:nvSpPr>
          <p:cNvPr id="12" name="Rectangle 11"/>
          <p:cNvSpPr/>
          <p:nvPr/>
        </p:nvSpPr>
        <p:spPr>
          <a:xfrm>
            <a:off x="643644" y="3645024"/>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Đoàn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kết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thống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nhất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trong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
        <p:nvSpPr>
          <p:cNvPr id="13" name="Rectangle 12"/>
          <p:cNvSpPr/>
          <p:nvPr/>
        </p:nvSpPr>
        <p:spPr>
          <a:xfrm>
            <a:off x="647564" y="303295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thường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xuyên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tự</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chỉnh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đốn</a:t>
            </a:r>
            <a:endParaRPr lang="en-US" sz="2800" dirty="0">
              <a:latin typeface="Times New Roman" pitchFamily="18" charset="0"/>
              <a:cs typeface="Times New Roman" pitchFamily="18" charset="0"/>
            </a:endParaRPr>
          </a:p>
        </p:txBody>
      </p:sp>
      <p:sp>
        <p:nvSpPr>
          <p:cNvPr id="17" name="Rectangle 16"/>
          <p:cNvSpPr/>
          <p:nvPr/>
        </p:nvSpPr>
        <p:spPr>
          <a:xfrm>
            <a:off x="647564" y="425709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liên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hệ</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mật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thiết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với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endParaRPr lang="en-US" sz="2800" dirty="0">
              <a:latin typeface="Times New Roman" pitchFamily="18" charset="0"/>
              <a:cs typeface="Times New Roman" pitchFamily="18" charset="0"/>
            </a:endParaRPr>
          </a:p>
        </p:txBody>
      </p:sp>
      <p:sp>
        <p:nvSpPr>
          <p:cNvPr id="14" name="Rectangle 13"/>
          <p:cNvSpPr/>
          <p:nvPr/>
        </p:nvSpPr>
        <p:spPr>
          <a:xfrm>
            <a:off x="647564" y="65669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Lấy</a:t>
            </a:r>
            <a:r>
              <a:rPr lang="en-GB" sz="2800" dirty="0">
                <a:latin typeface="Times New Roman" pitchFamily="18" charset="0"/>
                <a:cs typeface="Times New Roman" pitchFamily="18" charset="0"/>
              </a:rPr>
              <a:t> CNMLN </a:t>
            </a:r>
            <a:r>
              <a:rPr lang="en-GB" sz="2800" dirty="0" err="1">
                <a:latin typeface="Times New Roman" pitchFamily="18" charset="0"/>
                <a:cs typeface="Times New Roman" pitchFamily="18" charset="0"/>
              </a:rPr>
              <a:t>làm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tưởng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kim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chỉ</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nam</a:t>
            </a:r>
            <a:endParaRPr lang="en-US" sz="2800" dirty="0">
              <a:latin typeface="Times New Roman" pitchFamily="18" charset="0"/>
              <a:cs typeface="Times New Roman" pitchFamily="18" charset="0"/>
            </a:endParaRPr>
          </a:p>
        </p:txBody>
      </p:sp>
      <p:sp>
        <p:nvSpPr>
          <p:cNvPr id="15" name="Rectangle 14"/>
          <p:cNvSpPr/>
          <p:nvPr/>
        </p:nvSpPr>
        <p:spPr>
          <a:xfrm>
            <a:off x="647564" y="4905164"/>
            <a:ext cx="7884876" cy="1384995"/>
          </a:xfrm>
          <a:prstGeom prst="rect">
            <a:avLst/>
          </a:prstGeom>
          <a:solidFill>
            <a:schemeClr val="accent3">
              <a:lumMod val="60000"/>
              <a:lumOff val="40000"/>
            </a:schemeClr>
          </a:solidFill>
          <a:scene3d>
            <a:camera prst="orthographicFront"/>
            <a:lightRig rig="threePt" dir="t"/>
          </a:scene3d>
          <a:sp3d>
            <a:bevelT w="152400" h="50800" prst="softRound"/>
          </a:sp3d>
        </p:spPr>
        <p:txBody>
          <a:bodyPr>
            <a:spAutoFit/>
          </a:bodyPr>
          <a:lstStyle/>
          <a:p>
            <a:pPr algn="just">
              <a:defRPr/>
            </a:pPr>
            <a:r>
              <a:rPr lang="en-US" sz="2800" spc="-70" dirty="0">
                <a:latin typeface="Times New Roman" pitchFamily="18" charset="0"/>
                <a:cs typeface="Times New Roman" pitchFamily="18" charset="0"/>
              </a:rPr>
              <a:t>“</a:t>
            </a:r>
            <a:r>
              <a:rPr lang="vi-VN" sz="2800" dirty="0">
                <a:latin typeface="Times New Roman" pitchFamily="18" charset="0"/>
                <a:cs typeface="Times New Roman" pitchFamily="18" charset="0"/>
              </a:rPr>
              <a:t>Đảng phải liên hệ mật thiết với quần chúng, phải kiên quyết giữ vững liên minh công nông trong các giai đoạn của cách mạng</a:t>
            </a:r>
            <a:r>
              <a:rPr lang="en-US" sz="2800" spc="-70" dirty="0">
                <a:latin typeface="Times New Roman" pitchFamily="18" charset="0"/>
                <a:cs typeface="Times New Roman" pitchFamily="18" charset="0"/>
              </a:rPr>
              <a:t>”</a:t>
            </a:r>
            <a:r>
              <a:rPr lang="vi-VN" sz="2800" spc="-70" dirty="0">
                <a:latin typeface="Times New Roman" pitchFamily="18" charset="0"/>
                <a:cs typeface="Times New Roman" pitchFamily="18" charset="0"/>
              </a:rPr>
              <a:t> </a:t>
            </a:r>
            <a:r>
              <a:rPr lang="en-US" sz="2000" i="1" spc="-70" dirty="0">
                <a:latin typeface="Times New Roman" pitchFamily="18" charset="0"/>
                <a:cs typeface="Times New Roman" pitchFamily="18" charset="0"/>
              </a:rPr>
              <a:t>- HCM, 2011, t.14, tr.608</a:t>
            </a:r>
          </a:p>
        </p:txBody>
      </p:sp>
    </p:spTree>
    <p:extLst>
      <p:ext uri="{BB962C8B-B14F-4D97-AF65-F5344CB8AC3E}">
        <p14:creationId xmlns:p14="http://schemas.microsoft.com/office/powerpoint/2010/main" val="79437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par>
                          <p:cTn id="8" fill="hold" nodeType="afterGroup">
                            <p:stCondLst>
                              <p:cond delay="500"/>
                            </p:stCondLst>
                            <p:childTnLst>
                              <p:par>
                                <p:cTn id="9" presetID="2" presetClass="entr" presetSubtype="4"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19280" y="1119517"/>
            <a:ext cx="7924800" cy="492443"/>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Tập</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trung</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dân</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chủ</a:t>
            </a:r>
            <a:endParaRPr lang="en-US" sz="2600" dirty="0">
              <a:latin typeface="Times New Roman" pitchFamily="18" charset="0"/>
              <a:cs typeface="Times New Roman" pitchFamily="18" charset="0"/>
            </a:endParaRPr>
          </a:p>
        </p:txBody>
      </p:sp>
      <p:sp>
        <p:nvSpPr>
          <p:cNvPr id="10" name="Rectangle 9"/>
          <p:cNvSpPr/>
          <p:nvPr/>
        </p:nvSpPr>
        <p:spPr>
          <a:xfrm>
            <a:off x="630876" y="1695581"/>
            <a:ext cx="7924800" cy="492443"/>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Tự</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phê</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bình</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và</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phê</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bình</a:t>
            </a:r>
            <a:endParaRPr lang="en-US" sz="2600" dirty="0">
              <a:latin typeface="Times New Roman" pitchFamily="18" charset="0"/>
              <a:cs typeface="Times New Roman" pitchFamily="18" charset="0"/>
            </a:endParaRPr>
          </a:p>
        </p:txBody>
      </p:sp>
      <p:sp>
        <p:nvSpPr>
          <p:cNvPr id="11" name="Rectangle 10"/>
          <p:cNvSpPr/>
          <p:nvPr/>
        </p:nvSpPr>
        <p:spPr>
          <a:xfrm>
            <a:off x="630876" y="2271645"/>
            <a:ext cx="7924800" cy="492443"/>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Kỷ</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luật</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nghiêm</a:t>
            </a:r>
            <a:r>
              <a:rPr lang="en-GB" sz="2600" dirty="0">
                <a:latin typeface="Times New Roman" pitchFamily="18" charset="0"/>
                <a:cs typeface="Times New Roman" pitchFamily="18" charset="0"/>
              </a:rPr>
              <a:t> minh, </a:t>
            </a:r>
            <a:r>
              <a:rPr lang="en-GB" sz="2600" dirty="0" err="1">
                <a:latin typeface="Times New Roman" pitchFamily="18" charset="0"/>
                <a:cs typeface="Times New Roman" pitchFamily="18" charset="0"/>
              </a:rPr>
              <a:t>tự</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giác</a:t>
            </a:r>
            <a:endParaRPr lang="en-US" sz="2600" dirty="0">
              <a:latin typeface="Times New Roman" pitchFamily="18" charset="0"/>
              <a:cs typeface="Times New Roman" pitchFamily="18" charset="0"/>
            </a:endParaRPr>
          </a:p>
        </p:txBody>
      </p:sp>
      <p:sp>
        <p:nvSpPr>
          <p:cNvPr id="12" name="Rectangle 11"/>
          <p:cNvSpPr/>
          <p:nvPr/>
        </p:nvSpPr>
        <p:spPr>
          <a:xfrm>
            <a:off x="643644" y="3459777"/>
            <a:ext cx="7924800" cy="492443"/>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Đoàn</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kết</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thống</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nhất</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trong</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Đảng</a:t>
            </a:r>
            <a:r>
              <a:rPr lang="en-GB" sz="2600" dirty="0">
                <a:latin typeface="Times New Roman" pitchFamily="18" charset="0"/>
                <a:cs typeface="Times New Roman" pitchFamily="18" charset="0"/>
              </a:rPr>
              <a:t> </a:t>
            </a:r>
            <a:endParaRPr lang="en-US" sz="2600" dirty="0">
              <a:latin typeface="Times New Roman" pitchFamily="18" charset="0"/>
              <a:cs typeface="Times New Roman" pitchFamily="18" charset="0"/>
            </a:endParaRPr>
          </a:p>
        </p:txBody>
      </p:sp>
      <p:sp>
        <p:nvSpPr>
          <p:cNvPr id="13" name="Rectangle 12"/>
          <p:cNvSpPr/>
          <p:nvPr/>
        </p:nvSpPr>
        <p:spPr>
          <a:xfrm>
            <a:off x="647564" y="2864549"/>
            <a:ext cx="7924800" cy="492443"/>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Đảng</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phải</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thường</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xuyên</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tự</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chỉnh</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đốn</a:t>
            </a:r>
            <a:endParaRPr lang="en-US" sz="2600" dirty="0">
              <a:latin typeface="Times New Roman" pitchFamily="18" charset="0"/>
              <a:cs typeface="Times New Roman" pitchFamily="18" charset="0"/>
            </a:endParaRPr>
          </a:p>
        </p:txBody>
      </p:sp>
      <p:sp>
        <p:nvSpPr>
          <p:cNvPr id="17" name="Rectangle 16"/>
          <p:cNvSpPr/>
          <p:nvPr/>
        </p:nvSpPr>
        <p:spPr>
          <a:xfrm>
            <a:off x="647564" y="4071845"/>
            <a:ext cx="7924800" cy="492443"/>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Đảng</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phải</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liên</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hệ</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mật</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thiết</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với</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nhân</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dân</a:t>
            </a:r>
            <a:endParaRPr lang="en-US" sz="2600" dirty="0">
              <a:latin typeface="Times New Roman" pitchFamily="18" charset="0"/>
              <a:cs typeface="Times New Roman" pitchFamily="18" charset="0"/>
            </a:endParaRPr>
          </a:p>
        </p:txBody>
      </p:sp>
      <p:sp>
        <p:nvSpPr>
          <p:cNvPr id="18" name="Rectangle 17"/>
          <p:cNvSpPr/>
          <p:nvPr/>
        </p:nvSpPr>
        <p:spPr>
          <a:xfrm>
            <a:off x="643644" y="4664749"/>
            <a:ext cx="7924800" cy="492443"/>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Đoàn</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kết</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quốc</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tế</a:t>
            </a:r>
            <a:endParaRPr lang="en-US" sz="2600" dirty="0">
              <a:latin typeface="Times New Roman" pitchFamily="18" charset="0"/>
              <a:cs typeface="Times New Roman" pitchFamily="18" charset="0"/>
            </a:endParaRPr>
          </a:p>
        </p:txBody>
      </p:sp>
      <p:sp>
        <p:nvSpPr>
          <p:cNvPr id="14" name="Rectangle 13"/>
          <p:cNvSpPr/>
          <p:nvPr/>
        </p:nvSpPr>
        <p:spPr>
          <a:xfrm>
            <a:off x="647564" y="543453"/>
            <a:ext cx="7924800" cy="492443"/>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Lấy</a:t>
            </a:r>
            <a:r>
              <a:rPr lang="en-GB" sz="2600" dirty="0">
                <a:latin typeface="Times New Roman" pitchFamily="18" charset="0"/>
                <a:cs typeface="Times New Roman" pitchFamily="18" charset="0"/>
              </a:rPr>
              <a:t> CNMLN </a:t>
            </a:r>
            <a:r>
              <a:rPr lang="en-GB" sz="2600" dirty="0" err="1">
                <a:latin typeface="Times New Roman" pitchFamily="18" charset="0"/>
                <a:cs typeface="Times New Roman" pitchFamily="18" charset="0"/>
              </a:rPr>
              <a:t>làm</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nền</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tảng</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tư</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tưởng</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và</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kim</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chỉ</a:t>
            </a:r>
            <a:r>
              <a:rPr lang="en-GB" sz="2600" dirty="0">
                <a:latin typeface="Times New Roman" pitchFamily="18" charset="0"/>
                <a:cs typeface="Times New Roman" pitchFamily="18" charset="0"/>
              </a:rPr>
              <a:t> </a:t>
            </a:r>
            <a:r>
              <a:rPr lang="en-GB" sz="2600" dirty="0" err="1">
                <a:latin typeface="Times New Roman" pitchFamily="18" charset="0"/>
                <a:cs typeface="Times New Roman" pitchFamily="18" charset="0"/>
              </a:rPr>
              <a:t>nam</a:t>
            </a:r>
            <a:endParaRPr lang="en-US" sz="2600" dirty="0">
              <a:latin typeface="Times New Roman" pitchFamily="18" charset="0"/>
              <a:cs typeface="Times New Roman" pitchFamily="18" charset="0"/>
            </a:endParaRPr>
          </a:p>
        </p:txBody>
      </p:sp>
      <p:sp>
        <p:nvSpPr>
          <p:cNvPr id="15" name="Rectangle 14"/>
          <p:cNvSpPr/>
          <p:nvPr/>
        </p:nvSpPr>
        <p:spPr>
          <a:xfrm>
            <a:off x="647564" y="5265204"/>
            <a:ext cx="7884876" cy="954107"/>
          </a:xfrm>
          <a:prstGeom prst="rect">
            <a:avLst/>
          </a:prstGeom>
          <a:solidFill>
            <a:schemeClr val="accent3">
              <a:lumMod val="60000"/>
              <a:lumOff val="40000"/>
            </a:schemeClr>
          </a:solidFill>
          <a:scene3d>
            <a:camera prst="orthographicFront"/>
            <a:lightRig rig="threePt" dir="t"/>
          </a:scene3d>
          <a:sp3d>
            <a:bevelT w="152400" h="50800" prst="softRound"/>
          </a:sp3d>
        </p:spPr>
        <p:txBody>
          <a:bodyPr>
            <a:spAutoFit/>
          </a:bodyPr>
          <a:lstStyle/>
          <a:p>
            <a:pPr algn="just">
              <a:defRPr/>
            </a:pPr>
            <a:r>
              <a:rPr lang="en-US" sz="2800" spc="-50" dirty="0">
                <a:latin typeface="Times New Roman" pitchFamily="18" charset="0"/>
                <a:cs typeface="Times New Roman" pitchFamily="18" charset="0"/>
              </a:rPr>
              <a:t>“</a:t>
            </a:r>
            <a:r>
              <a:rPr lang="vi-VN" sz="2800" spc="-50" dirty="0">
                <a:latin typeface="Times New Roman" pitchFamily="18" charset="0"/>
                <a:cs typeface="Times New Roman" pitchFamily="18" charset="0"/>
              </a:rPr>
              <a:t>Đảng ta sẽ ra sức hoạt động, góp phần đắc lực vào việc khôi phục lại khối đoàn kết giữa các đảng anh em</a:t>
            </a:r>
            <a:r>
              <a:rPr lang="en-US" sz="2800" spc="-50" dirty="0">
                <a:latin typeface="Times New Roman" pitchFamily="18" charset="0"/>
                <a:cs typeface="Times New Roman" pitchFamily="18" charset="0"/>
              </a:rPr>
              <a:t>…”</a:t>
            </a:r>
            <a:endParaRPr lang="en-US" sz="2800" i="1" spc="-50" dirty="0">
              <a:latin typeface="Times New Roman" pitchFamily="18" charset="0"/>
              <a:cs typeface="Times New Roman" pitchFamily="18" charset="0"/>
            </a:endParaRPr>
          </a:p>
        </p:txBody>
      </p:sp>
    </p:spTree>
    <p:extLst>
      <p:ext uri="{BB962C8B-B14F-4D97-AF65-F5344CB8AC3E}">
        <p14:creationId xmlns:p14="http://schemas.microsoft.com/office/powerpoint/2010/main" val="1147034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par>
                          <p:cTn id="8" fill="hold" nodeType="afterGroup">
                            <p:stCondLst>
                              <p:cond delay="500"/>
                            </p:stCondLst>
                            <p:childTnLst>
                              <p:par>
                                <p:cTn id="9" presetID="42" presetClass="entr" presetSubtype="0" fill="hold" nodeType="after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1"/>
          <p:cNvSpPr>
            <a:spLocks noChangeArrowheads="1"/>
          </p:cNvSpPr>
          <p:nvPr/>
        </p:nvSpPr>
        <p:spPr bwMode="auto">
          <a:xfrm>
            <a:off x="611560" y="601524"/>
            <a:ext cx="7893292" cy="523220"/>
          </a:xfrm>
          <a:prstGeom prst="rect">
            <a:avLst/>
          </a:prstGeom>
          <a:solidFill>
            <a:schemeClr val="accent6">
              <a:lumMod val="20000"/>
              <a:lumOff val="80000"/>
            </a:schemeClr>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b="1" spc="-80" dirty="0">
                <a:latin typeface="Times New Roman" pitchFamily="18" charset="0"/>
                <a:cs typeface="Times New Roman" pitchFamily="18" charset="0"/>
              </a:rPr>
              <a:t>2. </a:t>
            </a:r>
            <a:r>
              <a:rPr lang="en-US" sz="2800" b="1" spc="-80" dirty="0" err="1">
                <a:latin typeface="Times New Roman" pitchFamily="18" charset="0"/>
                <a:cs typeface="Times New Roman" pitchFamily="18" charset="0"/>
              </a:rPr>
              <a:t>Đảng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phải</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trong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sạch</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vững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mạnh</a:t>
            </a:r>
            <a:endParaRPr lang="en-US" sz="2800" b="1" spc="-80" dirty="0">
              <a:latin typeface="Times New Roman" pitchFamily="18" charset="0"/>
              <a:cs typeface="Times New Roman" pitchFamily="18" charset="0"/>
            </a:endParaRPr>
          </a:p>
        </p:txBody>
      </p:sp>
      <p:sp>
        <p:nvSpPr>
          <p:cNvPr id="15" name="Rectangle 14"/>
          <p:cNvSpPr/>
          <p:nvPr/>
        </p:nvSpPr>
        <p:spPr>
          <a:xfrm>
            <a:off x="638512" y="1321604"/>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defRPr/>
            </a:pPr>
            <a:r>
              <a:rPr lang="en-GB" sz="2800" b="1" i="1" dirty="0">
                <a:latin typeface="Times New Roman" pitchFamily="18" charset="0"/>
                <a:cs typeface="Times New Roman" pitchFamily="18" charset="0"/>
              </a:rPr>
              <a:t>a. </a:t>
            </a:r>
            <a:r>
              <a:rPr lang="en-GB" sz="2800" b="1" i="1" dirty="0" err="1">
                <a:latin typeface="Times New Roman" pitchFamily="18" charset="0"/>
                <a:cs typeface="Times New Roman" pitchFamily="18" charset="0"/>
              </a:rPr>
              <a:t>Đảng</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là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đạo</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đức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là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văn</a:t>
            </a:r>
            <a:r>
              <a:rPr lang="en-GB" sz="2800" b="1" i="1" dirty="0">
                <a:latin typeface="Times New Roman" pitchFamily="18" charset="0"/>
                <a:cs typeface="Times New Roman" pitchFamily="18" charset="0"/>
              </a:rPr>
              <a:t> minh</a:t>
            </a:r>
            <a:endParaRPr lang="en-US" sz="2800" b="1" i="1" dirty="0">
              <a:latin typeface="Times New Roman" pitchFamily="18" charset="0"/>
              <a:cs typeface="Times New Roman" pitchFamily="18" charset="0"/>
            </a:endParaRPr>
          </a:p>
        </p:txBody>
      </p:sp>
      <p:sp>
        <p:nvSpPr>
          <p:cNvPr id="7" name="Rectangle 6"/>
          <p:cNvSpPr/>
          <p:nvPr/>
        </p:nvSpPr>
        <p:spPr>
          <a:xfrm>
            <a:off x="647564" y="2041684"/>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lgn="just">
              <a:defRPr/>
            </a:pPr>
            <a:r>
              <a:rPr lang="en-GB" sz="2800" b="1" i="1" spc="-60" dirty="0">
                <a:latin typeface="Times New Roman" pitchFamily="18" charset="0"/>
                <a:cs typeface="Times New Roman" pitchFamily="18" charset="0"/>
              </a:rPr>
              <a:t>b. </a:t>
            </a:r>
            <a:r>
              <a:rPr lang="en-GB" sz="2800" b="1" i="1" spc="-60" dirty="0" err="1">
                <a:latin typeface="Times New Roman" pitchFamily="18" charset="0"/>
                <a:cs typeface="Times New Roman" pitchFamily="18" charset="0"/>
              </a:rPr>
              <a:t>Những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vấn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đề</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nguyên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tắc</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trong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hoạt</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động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của</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Đảng</a:t>
            </a:r>
            <a:endParaRPr lang="en-US" sz="2800" b="1" i="1" spc="-60" dirty="0">
              <a:latin typeface="Times New Roman" pitchFamily="18" charset="0"/>
              <a:cs typeface="Times New Roman" pitchFamily="18" charset="0"/>
            </a:endParaRPr>
          </a:p>
        </p:txBody>
      </p:sp>
      <p:sp>
        <p:nvSpPr>
          <p:cNvPr id="8" name="Rectangle 7"/>
          <p:cNvSpPr/>
          <p:nvPr/>
        </p:nvSpPr>
        <p:spPr>
          <a:xfrm>
            <a:off x="3772072" y="4385426"/>
            <a:ext cx="4724364" cy="1815882"/>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a:t>
            </a:r>
            <a:r>
              <a:rPr lang="vi-VN" sz="2800" dirty="0">
                <a:latin typeface="Times New Roman" pitchFamily="18" charset="0"/>
                <a:cs typeface="Times New Roman" pitchFamily="18" charset="0"/>
              </a:rPr>
              <a:t>Phải tuyệt đối thật thà, trung thành với Đảng; quyết tâm trọn đời đấu tranh cho sự nghiệp của Đảng</a:t>
            </a:r>
            <a:r>
              <a:rPr lang="en-GB" sz="2800" dirty="0">
                <a:latin typeface="Times New Roman" pitchFamily="18" charset="0"/>
                <a:cs typeface="Times New Roman" pitchFamily="18" charset="0"/>
              </a:rPr>
              <a:t>” </a:t>
            </a:r>
            <a:r>
              <a:rPr lang="en-GB" sz="2000" dirty="0">
                <a:latin typeface="Times New Roman" pitchFamily="18" charset="0"/>
                <a:cs typeface="Times New Roman" pitchFamily="18" charset="0"/>
              </a:rPr>
              <a:t>-</a:t>
            </a:r>
            <a:r>
              <a:rPr lang="en-GB" sz="2000" i="1" dirty="0">
                <a:latin typeface="Times New Roman" pitchFamily="18" charset="0"/>
                <a:cs typeface="Times New Roman" pitchFamily="18" charset="0"/>
              </a:rPr>
              <a:t> HCM, 2011, t.8, tr.13</a:t>
            </a:r>
            <a:endParaRPr lang="en-US" sz="2000" i="1" dirty="0">
              <a:latin typeface="Times New Roman" pitchFamily="18" charset="0"/>
              <a:cs typeface="Times New Roman" pitchFamily="18" charset="0"/>
            </a:endParaRPr>
          </a:p>
        </p:txBody>
      </p:sp>
      <p:sp>
        <p:nvSpPr>
          <p:cNvPr id="10" name="Rectangle 9"/>
          <p:cNvSpPr/>
          <p:nvPr/>
        </p:nvSpPr>
        <p:spPr>
          <a:xfrm>
            <a:off x="683568" y="2761764"/>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lgn="just">
              <a:defRPr/>
            </a:pPr>
            <a:r>
              <a:rPr lang="en-GB" sz="2800" b="1" i="1" spc="-60" dirty="0">
                <a:latin typeface="Times New Roman" pitchFamily="18" charset="0"/>
                <a:cs typeface="Times New Roman" pitchFamily="18" charset="0"/>
              </a:rPr>
              <a:t>c. </a:t>
            </a:r>
            <a:r>
              <a:rPr lang="en-GB" sz="2800" b="1" i="1" spc="-60" dirty="0" err="1">
                <a:latin typeface="Times New Roman" pitchFamily="18" charset="0"/>
                <a:cs typeface="Times New Roman" pitchFamily="18" charset="0"/>
              </a:rPr>
              <a:t>Xây</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dựng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đội</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ngũ</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cán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bộ</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đảng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viên</a:t>
            </a:r>
            <a:endParaRPr lang="en-US" sz="2800" b="1" i="1" spc="-60" dirty="0">
              <a:latin typeface="Times New Roman" pitchFamily="18" charset="0"/>
              <a:cs typeface="Times New Roman" pitchFamily="18" charset="0"/>
            </a:endParaRPr>
          </a:p>
        </p:txBody>
      </p:sp>
      <p:sp>
        <p:nvSpPr>
          <p:cNvPr id="11" name="Rectangle 10"/>
          <p:cNvSpPr/>
          <p:nvPr/>
        </p:nvSpPr>
        <p:spPr>
          <a:xfrm>
            <a:off x="647564" y="358985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tuyệt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đối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thành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với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endParaRPr lang="en-US" sz="2800" dirty="0">
              <a:latin typeface="Times New Roman" pitchFamily="18" charset="0"/>
              <a:cs typeface="Times New Roman" pitchFamily="18" charset="0"/>
            </a:endParaRPr>
          </a:p>
        </p:txBody>
      </p:sp>
      <p:pic>
        <p:nvPicPr>
          <p:cNvPr id="100354" name="Picture 2"/>
          <p:cNvPicPr>
            <a:picLocks noChangeAspect="1" noChangeArrowheads="1"/>
          </p:cNvPicPr>
          <p:nvPr/>
        </p:nvPicPr>
        <p:blipFill>
          <a:blip r:embed="rId2"/>
          <a:srcRect/>
          <a:stretch>
            <a:fillRect/>
          </a:stretch>
        </p:blipFill>
        <p:spPr bwMode="auto">
          <a:xfrm>
            <a:off x="719138" y="4384675"/>
            <a:ext cx="2916237" cy="17811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3830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par>
                          <p:cTn id="13" fill="hold" nodeType="afterGroup">
                            <p:stCondLst>
                              <p:cond delay="500"/>
                            </p:stCondLst>
                            <p:childTnLst>
                              <p:par>
                                <p:cTn id="14" presetID="6" presetClass="entr" presetSubtype="32" fill="hold" nodeType="afterEffect">
                                  <p:stCondLst>
                                    <p:cond delay="750"/>
                                  </p:stCondLst>
                                  <p:childTnLst>
                                    <p:set>
                                      <p:cBhvr>
                                        <p:cTn id="15" dur="1" fill="hold">
                                          <p:stCondLst>
                                            <p:cond delay="0"/>
                                          </p:stCondLst>
                                        </p:cTn>
                                        <p:tgtEl>
                                          <p:spTgt spid="100354"/>
                                        </p:tgtEl>
                                        <p:attrNameLst>
                                          <p:attrName>style.visibility</p:attrName>
                                        </p:attrNameLst>
                                      </p:cBhvr>
                                      <p:to>
                                        <p:strVal val="visible"/>
                                      </p:to>
                                    </p:set>
                                    <p:animEffect transition="in" filter="circle(out)">
                                      <p:cBhvr>
                                        <p:cTn id="16" dur="2000"/>
                                        <p:tgtEl>
                                          <p:spTgt spid="100354"/>
                                        </p:tgtEl>
                                      </p:cBhvr>
                                    </p:animEffect>
                                  </p:childTnLst>
                                </p:cTn>
                              </p:par>
                            </p:childTnLst>
                          </p:cTn>
                        </p:par>
                        <p:par>
                          <p:cTn id="17" fill="hold" nodeType="afterGroup">
                            <p:stCondLst>
                              <p:cond delay="3250"/>
                            </p:stCondLst>
                            <p:childTnLst>
                              <p:par>
                                <p:cTn id="18" presetID="5" presetClass="entr" presetSubtype="10" fill="hold" nodeType="after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184068" y="3969638"/>
            <a:ext cx="3176192" cy="2123658"/>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a:t>
            </a:r>
            <a:r>
              <a:rPr lang="vi-VN" sz="2800" dirty="0">
                <a:latin typeface="Times New Roman" pitchFamily="18" charset="0"/>
                <a:cs typeface="Times New Roman" pitchFamily="18" charset="0"/>
              </a:rPr>
              <a:t>khi đa số đã nghị quyết thì tất cả đảng viên phải phục tùng mà thi hành</a:t>
            </a:r>
            <a:r>
              <a:rPr lang="en-GB" sz="2800" dirty="0">
                <a:latin typeface="Times New Roman" pitchFamily="18" charset="0"/>
                <a:cs typeface="Times New Roman" pitchFamily="18" charset="0"/>
              </a:rPr>
              <a:t>” </a:t>
            </a:r>
            <a:r>
              <a:rPr lang="en-GB" sz="2000" dirty="0">
                <a:latin typeface="Times New Roman" pitchFamily="18" charset="0"/>
                <a:cs typeface="Times New Roman" pitchFamily="18" charset="0"/>
              </a:rPr>
              <a:t>-</a:t>
            </a:r>
            <a:r>
              <a:rPr lang="en-GB" sz="2000" i="1" dirty="0">
                <a:latin typeface="Times New Roman" pitchFamily="18" charset="0"/>
                <a:cs typeface="Times New Roman" pitchFamily="18" charset="0"/>
              </a:rPr>
              <a:t> HCM, 2011, t.3, tr.7</a:t>
            </a:r>
            <a:endParaRPr lang="en-US" sz="2000" i="1" dirty="0">
              <a:latin typeface="Times New Roman" pitchFamily="18" charset="0"/>
              <a:cs typeface="Times New Roman" pitchFamily="18" charset="0"/>
            </a:endParaRPr>
          </a:p>
        </p:txBody>
      </p:sp>
      <p:sp>
        <p:nvSpPr>
          <p:cNvPr id="10" name="Rectangle 9"/>
          <p:cNvSpPr/>
          <p:nvPr/>
        </p:nvSpPr>
        <p:spPr>
          <a:xfrm>
            <a:off x="683568" y="764704"/>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lgn="just">
              <a:defRPr/>
            </a:pPr>
            <a:r>
              <a:rPr lang="en-GB" sz="2800" b="1" i="1" spc="-60" dirty="0">
                <a:latin typeface="Times New Roman" pitchFamily="18" charset="0"/>
                <a:cs typeface="Times New Roman" pitchFamily="18" charset="0"/>
              </a:rPr>
              <a:t>c. </a:t>
            </a:r>
            <a:r>
              <a:rPr lang="en-GB" sz="2800" b="1" i="1" spc="-60" dirty="0" err="1">
                <a:latin typeface="Times New Roman" pitchFamily="18" charset="0"/>
                <a:cs typeface="Times New Roman" pitchFamily="18" charset="0"/>
              </a:rPr>
              <a:t>Xây</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dựng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đội</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ngũ</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cán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bộ</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đảng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viên</a:t>
            </a:r>
            <a:endParaRPr lang="en-US" sz="2800" b="1" i="1" spc="-60" dirty="0">
              <a:latin typeface="Times New Roman" pitchFamily="18" charset="0"/>
              <a:cs typeface="Times New Roman" pitchFamily="18" charset="0"/>
            </a:endParaRPr>
          </a:p>
        </p:txBody>
      </p:sp>
      <p:sp>
        <p:nvSpPr>
          <p:cNvPr id="11" name="Rectangle 10"/>
          <p:cNvSpPr/>
          <p:nvPr/>
        </p:nvSpPr>
        <p:spPr>
          <a:xfrm>
            <a:off x="647564" y="160963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tuyệt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đối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thành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với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endParaRPr lang="en-US" sz="2800" dirty="0">
              <a:latin typeface="Times New Roman" pitchFamily="18" charset="0"/>
              <a:cs typeface="Times New Roman" pitchFamily="18" charset="0"/>
            </a:endParaRPr>
          </a:p>
        </p:txBody>
      </p:sp>
      <p:sp>
        <p:nvSpPr>
          <p:cNvPr id="9" name="Rectangle 8"/>
          <p:cNvSpPr/>
          <p:nvPr/>
        </p:nvSpPr>
        <p:spPr>
          <a:xfrm>
            <a:off x="679648" y="2258869"/>
            <a:ext cx="7924800" cy="954107"/>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Thực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hiện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cương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lĩnh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Nghị</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quyết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nguyên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tắc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xây</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dựng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endParaRPr lang="en-US" sz="2800" dirty="0">
              <a:latin typeface="Times New Roman" pitchFamily="18" charset="0"/>
              <a:cs typeface="Times New Roman" pitchFamily="18" charset="0"/>
            </a:endParaRPr>
          </a:p>
        </p:txBody>
      </p:sp>
      <p:pic>
        <p:nvPicPr>
          <p:cNvPr id="38927"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24" y="3501008"/>
            <a:ext cx="4142420" cy="2580094"/>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6321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par>
                          <p:cTn id="8" fill="hold" nodeType="afterGroup">
                            <p:stCondLst>
                              <p:cond delay="500"/>
                            </p:stCondLst>
                            <p:childTnLst>
                              <p:par>
                                <p:cTn id="9" presetID="53" presetClass="entr" presetSubtype="16" fill="hold" nodeType="afterEffect">
                                  <p:stCondLst>
                                    <p:cond delay="750"/>
                                  </p:stCondLst>
                                  <p:childTnLst>
                                    <p:set>
                                      <p:cBhvr>
                                        <p:cTn id="10" dur="1" fill="hold">
                                          <p:stCondLst>
                                            <p:cond delay="0"/>
                                          </p:stCondLst>
                                        </p:cTn>
                                        <p:tgtEl>
                                          <p:spTgt spid="38927"/>
                                        </p:tgtEl>
                                        <p:attrNameLst>
                                          <p:attrName>style.visibility</p:attrName>
                                        </p:attrNameLst>
                                      </p:cBhvr>
                                      <p:to>
                                        <p:strVal val="visible"/>
                                      </p:to>
                                    </p:set>
                                    <p:anim calcmode="lin" valueType="num">
                                      <p:cBhvr>
                                        <p:cTn id="11" dur="1000" fill="hold"/>
                                        <p:tgtEl>
                                          <p:spTgt spid="38927"/>
                                        </p:tgtEl>
                                        <p:attrNameLst>
                                          <p:attrName>ppt_w</p:attrName>
                                        </p:attrNameLst>
                                      </p:cBhvr>
                                      <p:tavLst>
                                        <p:tav tm="0">
                                          <p:val>
                                            <p:fltVal val="0"/>
                                          </p:val>
                                        </p:tav>
                                        <p:tav tm="100000">
                                          <p:val>
                                            <p:strVal val="#ppt_w"/>
                                          </p:val>
                                        </p:tav>
                                      </p:tavLst>
                                    </p:anim>
                                    <p:anim calcmode="lin" valueType="num">
                                      <p:cBhvr>
                                        <p:cTn id="12" dur="1000" fill="hold"/>
                                        <p:tgtEl>
                                          <p:spTgt spid="38927"/>
                                        </p:tgtEl>
                                        <p:attrNameLst>
                                          <p:attrName>ppt_h</p:attrName>
                                        </p:attrNameLst>
                                      </p:cBhvr>
                                      <p:tavLst>
                                        <p:tav tm="0">
                                          <p:val>
                                            <p:fltVal val="0"/>
                                          </p:val>
                                        </p:tav>
                                        <p:tav tm="100000">
                                          <p:val>
                                            <p:strVal val="#ppt_h"/>
                                          </p:val>
                                        </p:tav>
                                      </p:tavLst>
                                    </p:anim>
                                    <p:animEffect transition="in" filter="fade">
                                      <p:cBhvr>
                                        <p:cTn id="13" dur="1000"/>
                                        <p:tgtEl>
                                          <p:spTgt spid="38927"/>
                                        </p:tgtEl>
                                      </p:cBhvr>
                                    </p:animEffect>
                                  </p:childTnLst>
                                </p:cTn>
                              </p:par>
                            </p:childTnLst>
                          </p:cTn>
                        </p:par>
                        <p:par>
                          <p:cTn id="14" fill="hold" nodeType="afterGroup">
                            <p:stCondLst>
                              <p:cond delay="2250"/>
                            </p:stCondLst>
                            <p:childTnLst>
                              <p:par>
                                <p:cTn id="15" presetID="16" presetClass="entr" presetSubtype="21" fill="hold" nodeType="after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979988" y="3846527"/>
            <a:ext cx="4552452" cy="2246769"/>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a:t>
            </a:r>
            <a:r>
              <a:rPr lang="vi-VN" sz="2800" dirty="0">
                <a:latin typeface="Times New Roman" pitchFamily="18" charset="0"/>
                <a:cs typeface="Times New Roman" pitchFamily="18" charset="0"/>
              </a:rPr>
              <a:t>khi thắng lợi và thành công, đảng viên càng phải ra sức tu dưỡng, để giữ vững tính trong sạch và tư cách cách mạng của mình</a:t>
            </a:r>
            <a:r>
              <a:rPr lang="en-US" sz="2800" dirty="0">
                <a:latin typeface="Times New Roman" pitchFamily="18" charset="0"/>
                <a:cs typeface="Times New Roman" pitchFamily="18" charset="0"/>
              </a:rPr>
              <a:t>”</a:t>
            </a:r>
            <a:r>
              <a:rPr lang="en-GB" sz="2800" dirty="0">
                <a:latin typeface="Times New Roman" pitchFamily="18" charset="0"/>
                <a:cs typeface="Times New Roman" pitchFamily="18" charset="0"/>
              </a:rPr>
              <a:t> </a:t>
            </a:r>
            <a:r>
              <a:rPr lang="en-GB" sz="2000" dirty="0">
                <a:latin typeface="Times New Roman" pitchFamily="18" charset="0"/>
                <a:cs typeface="Times New Roman" pitchFamily="18" charset="0"/>
              </a:rPr>
              <a:t>-</a:t>
            </a:r>
            <a:r>
              <a:rPr lang="en-GB" sz="2000" i="1" dirty="0">
                <a:latin typeface="Times New Roman" pitchFamily="18" charset="0"/>
                <a:cs typeface="Times New Roman" pitchFamily="18" charset="0"/>
              </a:rPr>
              <a:t> HCM, 2011, t.6, tr.367</a:t>
            </a:r>
            <a:endParaRPr lang="en-US" sz="2000" i="1" dirty="0">
              <a:latin typeface="Times New Roman" pitchFamily="18" charset="0"/>
              <a:cs typeface="Times New Roman" pitchFamily="18" charset="0"/>
            </a:endParaRPr>
          </a:p>
        </p:txBody>
      </p:sp>
      <p:sp>
        <p:nvSpPr>
          <p:cNvPr id="10" name="Rectangle 9"/>
          <p:cNvSpPr/>
          <p:nvPr/>
        </p:nvSpPr>
        <p:spPr>
          <a:xfrm>
            <a:off x="683568" y="709536"/>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lgn="just">
              <a:defRPr/>
            </a:pPr>
            <a:r>
              <a:rPr lang="en-GB" sz="2800" b="1" i="1" spc="-60" dirty="0">
                <a:latin typeface="Times New Roman" pitchFamily="18" charset="0"/>
                <a:cs typeface="Times New Roman" pitchFamily="18" charset="0"/>
              </a:rPr>
              <a:t>c. </a:t>
            </a:r>
            <a:r>
              <a:rPr lang="en-GB" sz="2800" b="1" i="1" spc="-60" dirty="0" err="1">
                <a:latin typeface="Times New Roman" pitchFamily="18" charset="0"/>
                <a:cs typeface="Times New Roman" pitchFamily="18" charset="0"/>
              </a:rPr>
              <a:t>Xây</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dựng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đội</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ngũ</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cán</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bộ</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đảng</a:t>
            </a:r>
            <a:r>
              <a:rPr lang="en-GB" sz="2800" b="1" i="1" spc="-60" dirty="0">
                <a:latin typeface="Times New Roman" pitchFamily="18" charset="0"/>
                <a:cs typeface="Times New Roman" pitchFamily="18" charset="0"/>
              </a:rPr>
              <a:t> </a:t>
            </a:r>
            <a:r>
              <a:rPr lang="en-GB" sz="2800" b="1" i="1" spc="-60" dirty="0" err="1">
                <a:latin typeface="Times New Roman" pitchFamily="18" charset="0"/>
                <a:cs typeface="Times New Roman" pitchFamily="18" charset="0"/>
              </a:rPr>
              <a:t>viên</a:t>
            </a:r>
            <a:endParaRPr lang="en-US" sz="2800" b="1" i="1" spc="-60" dirty="0">
              <a:latin typeface="Times New Roman" pitchFamily="18" charset="0"/>
              <a:cs typeface="Times New Roman" pitchFamily="18" charset="0"/>
            </a:endParaRPr>
          </a:p>
        </p:txBody>
      </p:sp>
      <p:sp>
        <p:nvSpPr>
          <p:cNvPr id="11" name="Rectangle 10"/>
          <p:cNvSpPr/>
          <p:nvPr/>
        </p:nvSpPr>
        <p:spPr>
          <a:xfrm>
            <a:off x="647564" y="1537628"/>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tuyệt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đối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thành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với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endParaRPr lang="en-US" sz="2800" dirty="0">
              <a:latin typeface="Times New Roman" pitchFamily="18" charset="0"/>
              <a:cs typeface="Times New Roman" pitchFamily="18" charset="0"/>
            </a:endParaRPr>
          </a:p>
        </p:txBody>
      </p:sp>
      <p:sp>
        <p:nvSpPr>
          <p:cNvPr id="9" name="Rectangle 8"/>
          <p:cNvSpPr/>
          <p:nvPr/>
        </p:nvSpPr>
        <p:spPr>
          <a:xfrm>
            <a:off x="647564" y="2257708"/>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Thực</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hiện</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cương</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lĩnh</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Nghị</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quyết</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nguyên</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tắc</a:t>
            </a:r>
            <a:r>
              <a:rPr lang="en-GB" sz="2800" spc="-80" dirty="0">
                <a:latin typeface="Times New Roman" pitchFamily="18" charset="0"/>
                <a:cs typeface="Times New Roman" pitchFamily="18" charset="0"/>
              </a:rPr>
              <a:t> XD </a:t>
            </a:r>
            <a:r>
              <a:rPr lang="en-GB" sz="2800" spc="-80" dirty="0" err="1">
                <a:latin typeface="Times New Roman" pitchFamily="18" charset="0"/>
                <a:cs typeface="Times New Roman" pitchFamily="18" charset="0"/>
              </a:rPr>
              <a:t>Đảng</a:t>
            </a:r>
            <a:endParaRPr lang="en-US" sz="2800" spc="-80" dirty="0">
              <a:latin typeface="Times New Roman" pitchFamily="18" charset="0"/>
              <a:cs typeface="Times New Roman" pitchFamily="18" charset="0"/>
            </a:endParaRPr>
          </a:p>
        </p:txBody>
      </p:sp>
      <p:sp>
        <p:nvSpPr>
          <p:cNvPr id="7" name="Rectangle 6"/>
          <p:cNvSpPr/>
          <p:nvPr/>
        </p:nvSpPr>
        <p:spPr>
          <a:xfrm>
            <a:off x="719572" y="2941784"/>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luôn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tu</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dưỡng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đạo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đức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cách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mạng</a:t>
            </a:r>
            <a:endParaRPr lang="en-US" sz="2800" dirty="0">
              <a:latin typeface="Times New Roman" pitchFamily="18" charset="0"/>
              <a:cs typeface="Times New Roman" pitchFamily="18" charset="0"/>
            </a:endParaRPr>
          </a:p>
        </p:txBody>
      </p:sp>
      <p:pic>
        <p:nvPicPr>
          <p:cNvPr id="39953"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825044"/>
            <a:ext cx="3152404" cy="2246769"/>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0616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par>
                          <p:cTn id="8" fill="hold" nodeType="afterGroup">
                            <p:stCondLst>
                              <p:cond delay="500"/>
                            </p:stCondLst>
                            <p:childTnLst>
                              <p:par>
                                <p:cTn id="9" presetID="2" presetClass="entr" presetSubtype="12" fill="hold" nodeType="afterEffect">
                                  <p:stCondLst>
                                    <p:cond delay="500"/>
                                  </p:stCondLst>
                                  <p:childTnLst>
                                    <p:set>
                                      <p:cBhvr>
                                        <p:cTn id="10" dur="1" fill="hold">
                                          <p:stCondLst>
                                            <p:cond delay="0"/>
                                          </p:stCondLst>
                                        </p:cTn>
                                        <p:tgtEl>
                                          <p:spTgt spid="39953"/>
                                        </p:tgtEl>
                                        <p:attrNameLst>
                                          <p:attrName>style.visibility</p:attrName>
                                        </p:attrNameLst>
                                      </p:cBhvr>
                                      <p:to>
                                        <p:strVal val="visible"/>
                                      </p:to>
                                    </p:set>
                                    <p:anim calcmode="lin" valueType="num">
                                      <p:cBhvr additive="base">
                                        <p:cTn id="11" dur="1000" fill="hold"/>
                                        <p:tgtEl>
                                          <p:spTgt spid="39953"/>
                                        </p:tgtEl>
                                        <p:attrNameLst>
                                          <p:attrName>ppt_x</p:attrName>
                                        </p:attrNameLst>
                                      </p:cBhvr>
                                      <p:tavLst>
                                        <p:tav tm="0">
                                          <p:val>
                                            <p:strVal val="0-#ppt_w/2"/>
                                          </p:val>
                                        </p:tav>
                                        <p:tav tm="100000">
                                          <p:val>
                                            <p:strVal val="#ppt_x"/>
                                          </p:val>
                                        </p:tav>
                                      </p:tavLst>
                                    </p:anim>
                                    <p:anim calcmode="lin" valueType="num">
                                      <p:cBhvr additive="base">
                                        <p:cTn id="12" dur="1000" fill="hold"/>
                                        <p:tgtEl>
                                          <p:spTgt spid="39953"/>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2000"/>
                            </p:stCondLst>
                            <p:childTnLst>
                              <p:par>
                                <p:cTn id="14" presetID="2" presetClass="entr" presetSubtype="6" fill="hold" nodeType="afterEffect">
                                  <p:stCondLst>
                                    <p:cond delay="5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1+#ppt_w/2"/>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67844" y="2996952"/>
            <a:ext cx="5329260" cy="1354217"/>
          </a:xfrm>
          <a:prstGeom prst="rect">
            <a:avLst/>
          </a:prstGeom>
          <a:solidFill>
            <a:srgbClr val="FFFF99"/>
          </a:solidFill>
          <a:scene3d>
            <a:camera prst="orthographicFront"/>
            <a:lightRig rig="threePt" dir="t"/>
          </a:scene3d>
          <a:sp3d>
            <a:bevelT w="165100" prst="coolSlant"/>
          </a:sp3d>
        </p:spPr>
        <p:txBody>
          <a:bodyPr>
            <a:spAutoFit/>
          </a:bodyPr>
          <a:lstStyle/>
          <a:p>
            <a:pPr algn="just">
              <a:defRPr/>
            </a:pPr>
            <a:r>
              <a:rPr lang="en-GB" sz="2700" dirty="0">
                <a:latin typeface="Times New Roman" pitchFamily="18" charset="0"/>
                <a:cs typeface="Times New Roman" pitchFamily="18" charset="0"/>
              </a:rPr>
              <a:t>“</a:t>
            </a:r>
            <a:r>
              <a:rPr lang="vi-VN" sz="2700" dirty="0">
                <a:latin typeface="Times New Roman" pitchFamily="18" charset="0"/>
                <a:cs typeface="Times New Roman" pitchFamily="18" charset="0"/>
              </a:rPr>
              <a:t>mỗi đảng viên phải học lý luận, phải đem lý luận áp dụng vào công việc thực tế</a:t>
            </a:r>
            <a:r>
              <a:rPr lang="en-GB" sz="2700" dirty="0">
                <a:latin typeface="Times New Roman" pitchFamily="18" charset="0"/>
                <a:cs typeface="Times New Roman" pitchFamily="18" charset="0"/>
              </a:rPr>
              <a:t>”</a:t>
            </a:r>
            <a:r>
              <a:rPr lang="en-GB" sz="2800" dirty="0">
                <a:latin typeface="Times New Roman" pitchFamily="18" charset="0"/>
                <a:cs typeface="Times New Roman" pitchFamily="18" charset="0"/>
              </a:rPr>
              <a:t> </a:t>
            </a:r>
            <a:r>
              <a:rPr lang="en-GB" sz="2000" dirty="0">
                <a:latin typeface="Times New Roman" pitchFamily="18" charset="0"/>
                <a:cs typeface="Times New Roman" pitchFamily="18" charset="0"/>
              </a:rPr>
              <a:t>-</a:t>
            </a:r>
            <a:r>
              <a:rPr lang="en-GB" sz="2000" i="1" dirty="0">
                <a:latin typeface="Times New Roman" pitchFamily="18" charset="0"/>
                <a:cs typeface="Times New Roman" pitchFamily="18" charset="0"/>
              </a:rPr>
              <a:t> HCM, 2011, t.5, tr.274-275</a:t>
            </a:r>
            <a:endParaRPr lang="en-US" sz="2000" i="1" dirty="0">
              <a:latin typeface="Times New Roman" pitchFamily="18" charset="0"/>
              <a:cs typeface="Times New Roman" pitchFamily="18" charset="0"/>
            </a:endParaRPr>
          </a:p>
        </p:txBody>
      </p:sp>
      <p:sp>
        <p:nvSpPr>
          <p:cNvPr id="11" name="Rectangle 10"/>
          <p:cNvSpPr/>
          <p:nvPr/>
        </p:nvSpPr>
        <p:spPr>
          <a:xfrm>
            <a:off x="647564" y="548680"/>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tuyệt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đối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trung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thành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với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Đảng</a:t>
            </a:r>
            <a:endParaRPr lang="en-US" sz="2700" dirty="0">
              <a:latin typeface="Times New Roman" pitchFamily="18" charset="0"/>
              <a:cs typeface="Times New Roman" pitchFamily="18" charset="0"/>
            </a:endParaRPr>
          </a:p>
        </p:txBody>
      </p:sp>
      <p:sp>
        <p:nvSpPr>
          <p:cNvPr id="9" name="Rectangle 8"/>
          <p:cNvSpPr/>
          <p:nvPr/>
        </p:nvSpPr>
        <p:spPr>
          <a:xfrm>
            <a:off x="647564" y="1141584"/>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Thực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hiện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cương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lĩnh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Nghị</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quyết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nguyên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tắc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Đảng</a:t>
            </a:r>
            <a:endParaRPr lang="en-US" sz="2700" dirty="0">
              <a:latin typeface="Times New Roman" pitchFamily="18" charset="0"/>
              <a:cs typeface="Times New Roman" pitchFamily="18" charset="0"/>
            </a:endParaRPr>
          </a:p>
        </p:txBody>
      </p:sp>
      <p:sp>
        <p:nvSpPr>
          <p:cNvPr id="7" name="Rectangle 6"/>
          <p:cNvSpPr/>
          <p:nvPr/>
        </p:nvSpPr>
        <p:spPr>
          <a:xfrm>
            <a:off x="651484" y="173681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tu</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dưỡng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đạo</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đức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cách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mạng</a:t>
            </a:r>
            <a:endParaRPr lang="en-US" sz="2700" dirty="0">
              <a:latin typeface="Times New Roman" pitchFamily="18" charset="0"/>
              <a:cs typeface="Times New Roman" pitchFamily="18" charset="0"/>
            </a:endParaRPr>
          </a:p>
        </p:txBody>
      </p:sp>
      <p:sp>
        <p:nvSpPr>
          <p:cNvPr id="12" name="Rectangle 11"/>
          <p:cNvSpPr/>
          <p:nvPr/>
        </p:nvSpPr>
        <p:spPr>
          <a:xfrm>
            <a:off x="651484" y="2348880"/>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tự</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học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tập</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nâng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cao</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trình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độ</a:t>
            </a:r>
            <a:endParaRPr lang="en-US" sz="2700" dirty="0">
              <a:latin typeface="Times New Roman" pitchFamily="18" charset="0"/>
              <a:cs typeface="Times New Roman" pitchFamily="18" charset="0"/>
            </a:endParaRPr>
          </a:p>
        </p:txBody>
      </p:sp>
      <p:sp>
        <p:nvSpPr>
          <p:cNvPr id="2" name="Rectangle 1"/>
          <p:cNvSpPr/>
          <p:nvPr/>
        </p:nvSpPr>
        <p:spPr>
          <a:xfrm>
            <a:off x="3167844" y="4457434"/>
            <a:ext cx="5329260" cy="1815882"/>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700" dirty="0">
                <a:latin typeface="Times New Roman" pitchFamily="18" charset="0"/>
                <a:cs typeface="Times New Roman" pitchFamily="18" charset="0"/>
              </a:rPr>
              <a:t>“</a:t>
            </a:r>
            <a:r>
              <a:rPr lang="vi-VN" sz="2700" dirty="0">
                <a:latin typeface="Times New Roman" pitchFamily="18" charset="0"/>
                <a:cs typeface="Times New Roman" pitchFamily="18" charset="0"/>
              </a:rPr>
              <a:t>đảng viên phải học thạo một nghề chuyên môn, về quân sự, về canh nông, về công nghệ, về thương mại, v.v..</a:t>
            </a:r>
            <a:r>
              <a:rPr lang="en-US" sz="2700"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t.6, tr.13</a:t>
            </a:r>
            <a:endParaRPr lang="en-US" sz="2800" i="1" dirty="0">
              <a:latin typeface="Times New Roman" pitchFamily="18" charset="0"/>
              <a:cs typeface="Times New Roman" pitchFamily="18" charset="0"/>
            </a:endParaRPr>
          </a:p>
        </p:txBody>
      </p:sp>
      <p:pic>
        <p:nvPicPr>
          <p:cNvPr id="40982" name="Picture 22"/>
          <p:cNvPicPr>
            <a:picLocks noChangeAspect="1" noChangeArrowheads="1"/>
          </p:cNvPicPr>
          <p:nvPr/>
        </p:nvPicPr>
        <p:blipFill>
          <a:blip r:embed="rId2"/>
          <a:srcRect/>
          <a:stretch>
            <a:fillRect/>
          </a:stretch>
        </p:blipFill>
        <p:spPr bwMode="auto">
          <a:xfrm>
            <a:off x="684213" y="3033713"/>
            <a:ext cx="2330450" cy="32400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723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par>
                          <p:cTn id="8" fill="hold" nodeType="afterGroup">
                            <p:stCondLst>
                              <p:cond delay="500"/>
                            </p:stCondLst>
                            <p:childTnLst>
                              <p:par>
                                <p:cTn id="9" presetID="21" presetClass="entr" presetSubtype="1" fill="hold"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par>
                          <p:cTn id="12" fill="hold" nodeType="afterGroup">
                            <p:stCondLst>
                              <p:cond delay="2750"/>
                            </p:stCondLst>
                            <p:childTnLst>
                              <p:par>
                                <p:cTn id="13" presetID="6" presetClass="entr" presetSubtype="32" fill="hold" nodeType="afterEffect">
                                  <p:stCondLst>
                                    <p:cond delay="750"/>
                                  </p:stCondLst>
                                  <p:childTnLst>
                                    <p:set>
                                      <p:cBhvr>
                                        <p:cTn id="14" dur="1" fill="hold">
                                          <p:stCondLst>
                                            <p:cond delay="0"/>
                                          </p:stCondLst>
                                        </p:cTn>
                                        <p:tgtEl>
                                          <p:spTgt spid="40982"/>
                                        </p:tgtEl>
                                        <p:attrNameLst>
                                          <p:attrName>style.visibility</p:attrName>
                                        </p:attrNameLst>
                                      </p:cBhvr>
                                      <p:to>
                                        <p:strVal val="visible"/>
                                      </p:to>
                                    </p:set>
                                    <p:animEffect transition="in" filter="circle(out)">
                                      <p:cBhvr>
                                        <p:cTn id="15" dur="2000"/>
                                        <p:tgtEl>
                                          <p:spTgt spid="40982"/>
                                        </p:tgtEl>
                                      </p:cBhvr>
                                    </p:animEffect>
                                  </p:childTnLst>
                                </p:cTn>
                              </p:par>
                            </p:childTnLst>
                          </p:cTn>
                        </p:par>
                        <p:par>
                          <p:cTn id="16" fill="hold" nodeType="afterGroup">
                            <p:stCondLst>
                              <p:cond delay="55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51820" y="4041646"/>
            <a:ext cx="5543364" cy="2123658"/>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a:t>
            </a:r>
            <a:r>
              <a:rPr lang="vi-VN" sz="2800" dirty="0">
                <a:latin typeface="Times New Roman" pitchFamily="18" charset="0"/>
                <a:cs typeface="Times New Roman" pitchFamily="18" charset="0"/>
              </a:rPr>
              <a:t>Mỗi chi bộ của Đảng phải</a:t>
            </a:r>
            <a:r>
              <a:rPr lang="en-US" sz="2800" dirty="0">
                <a:latin typeface="Times New Roman" pitchFamily="18" charset="0"/>
                <a:cs typeface="Times New Roman" pitchFamily="18" charset="0"/>
              </a:rPr>
              <a:t>…</a:t>
            </a:r>
            <a:r>
              <a:rPr lang="vi-VN" sz="2800" dirty="0">
                <a:latin typeface="Times New Roman" pitchFamily="18" charset="0"/>
                <a:cs typeface="Times New Roman" pitchFamily="18" charset="0"/>
              </a:rPr>
              <a:t> đoàn kết chặt chẽ, liên hệ mật thiết với quần chúng, phát huy được trí tuệ và lực lượng vĩ đại của quần chúng.</a:t>
            </a:r>
            <a:r>
              <a:rPr lang="en-GB" sz="2800" dirty="0">
                <a:latin typeface="Times New Roman" pitchFamily="18" charset="0"/>
                <a:cs typeface="Times New Roman" pitchFamily="18" charset="0"/>
              </a:rPr>
              <a:t>” </a:t>
            </a:r>
            <a:r>
              <a:rPr lang="en-GB" sz="2000" dirty="0">
                <a:latin typeface="Times New Roman" pitchFamily="18" charset="0"/>
                <a:cs typeface="Times New Roman" pitchFamily="18" charset="0"/>
              </a:rPr>
              <a:t>-</a:t>
            </a:r>
            <a:r>
              <a:rPr lang="en-GB" sz="2000" i="1" dirty="0">
                <a:latin typeface="Times New Roman" pitchFamily="18" charset="0"/>
                <a:cs typeface="Times New Roman" pitchFamily="18" charset="0"/>
              </a:rPr>
              <a:t> HCM, 2011, t.14, tr.28</a:t>
            </a:r>
            <a:endParaRPr lang="en-US" sz="2000" i="1" dirty="0">
              <a:latin typeface="Times New Roman" pitchFamily="18" charset="0"/>
              <a:cs typeface="Times New Roman" pitchFamily="18" charset="0"/>
            </a:endParaRPr>
          </a:p>
        </p:txBody>
      </p:sp>
      <p:sp>
        <p:nvSpPr>
          <p:cNvPr id="11" name="Rectangle 10"/>
          <p:cNvSpPr/>
          <p:nvPr/>
        </p:nvSpPr>
        <p:spPr>
          <a:xfrm>
            <a:off x="643644" y="65669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tuyệt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đối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trung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thành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với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Đảng</a:t>
            </a:r>
            <a:endParaRPr lang="en-US" sz="2700" dirty="0">
              <a:latin typeface="Times New Roman" pitchFamily="18" charset="0"/>
              <a:cs typeface="Times New Roman" pitchFamily="18" charset="0"/>
            </a:endParaRPr>
          </a:p>
        </p:txBody>
      </p:sp>
      <p:sp>
        <p:nvSpPr>
          <p:cNvPr id="9" name="Rectangle 8"/>
          <p:cNvSpPr/>
          <p:nvPr/>
        </p:nvSpPr>
        <p:spPr>
          <a:xfrm>
            <a:off x="643644" y="124959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Thực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hiện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cương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lĩnh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Nghị</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quyết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nguyên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tắc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Đảng</a:t>
            </a:r>
            <a:endParaRPr lang="en-US" sz="2700" dirty="0">
              <a:latin typeface="Times New Roman" pitchFamily="18" charset="0"/>
              <a:cs typeface="Times New Roman" pitchFamily="18" charset="0"/>
            </a:endParaRPr>
          </a:p>
        </p:txBody>
      </p:sp>
      <p:sp>
        <p:nvSpPr>
          <p:cNvPr id="7" name="Rectangle 6"/>
          <p:cNvSpPr/>
          <p:nvPr/>
        </p:nvSpPr>
        <p:spPr>
          <a:xfrm>
            <a:off x="647564" y="1844824"/>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tu</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dưỡng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đạo</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đức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cách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mạng</a:t>
            </a:r>
            <a:endParaRPr lang="en-US" sz="2700" dirty="0">
              <a:latin typeface="Times New Roman" pitchFamily="18" charset="0"/>
              <a:cs typeface="Times New Roman" pitchFamily="18" charset="0"/>
            </a:endParaRPr>
          </a:p>
        </p:txBody>
      </p:sp>
      <p:sp>
        <p:nvSpPr>
          <p:cNvPr id="12" name="Rectangle 11"/>
          <p:cNvSpPr/>
          <p:nvPr/>
        </p:nvSpPr>
        <p:spPr>
          <a:xfrm>
            <a:off x="647564" y="2456892"/>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tự</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học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tập</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nâng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cao</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trình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độ</a:t>
            </a:r>
            <a:endParaRPr lang="en-US" sz="2700" dirty="0">
              <a:latin typeface="Times New Roman" pitchFamily="18" charset="0"/>
              <a:cs typeface="Times New Roman" pitchFamily="18" charset="0"/>
            </a:endParaRPr>
          </a:p>
        </p:txBody>
      </p:sp>
      <p:sp>
        <p:nvSpPr>
          <p:cNvPr id="13" name="Rectangle 12"/>
          <p:cNvSpPr/>
          <p:nvPr/>
        </p:nvSpPr>
        <p:spPr>
          <a:xfrm>
            <a:off x="643644" y="303295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có</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mối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quan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hệ</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mật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thiết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với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nhân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dân</a:t>
            </a:r>
            <a:endParaRPr lang="en-US" sz="2700" dirty="0">
              <a:latin typeface="Times New Roman" pitchFamily="18" charset="0"/>
              <a:cs typeface="Times New Roman" pitchFamily="18" charset="0"/>
            </a:endParaRPr>
          </a:p>
        </p:txBody>
      </p:sp>
      <p:pic>
        <p:nvPicPr>
          <p:cNvPr id="42004"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64" y="3609020"/>
            <a:ext cx="2160240" cy="2580206"/>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6195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nodeType="afterGroup">
                            <p:stCondLst>
                              <p:cond delay="500"/>
                            </p:stCondLst>
                            <p:childTnLst>
                              <p:par>
                                <p:cTn id="9" presetID="6" presetClass="entr" presetSubtype="32" fill="hold" nodeType="afterEffect">
                                  <p:stCondLst>
                                    <p:cond delay="500"/>
                                  </p:stCondLst>
                                  <p:childTnLst>
                                    <p:set>
                                      <p:cBhvr>
                                        <p:cTn id="10" dur="1" fill="hold">
                                          <p:stCondLst>
                                            <p:cond delay="0"/>
                                          </p:stCondLst>
                                        </p:cTn>
                                        <p:tgtEl>
                                          <p:spTgt spid="42004"/>
                                        </p:tgtEl>
                                        <p:attrNameLst>
                                          <p:attrName>style.visibility</p:attrName>
                                        </p:attrNameLst>
                                      </p:cBhvr>
                                      <p:to>
                                        <p:strVal val="visible"/>
                                      </p:to>
                                    </p:set>
                                    <p:animEffect transition="in" filter="circle(out)">
                                      <p:cBhvr>
                                        <p:cTn id="11" dur="2000"/>
                                        <p:tgtEl>
                                          <p:spTgt spid="42004"/>
                                        </p:tgtEl>
                                      </p:cBhvr>
                                    </p:animEffect>
                                  </p:childTnLst>
                                </p:cTn>
                              </p:par>
                            </p:childTnLst>
                          </p:cTn>
                        </p:par>
                        <p:par>
                          <p:cTn id="12" fill="hold" nodeType="afterGroup">
                            <p:stCondLst>
                              <p:cond delay="3000"/>
                            </p:stCondLst>
                            <p:childTnLst>
                              <p:par>
                                <p:cTn id="13" presetID="12" presetClass="entr" presetSubtype="8" fill="hold" nodeType="after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p:tgtEl>
                                          <p:spTgt spid="8"/>
                                        </p:tgtEl>
                                        <p:attrNameLst>
                                          <p:attrName>ppt_x</p:attrName>
                                        </p:attrNameLst>
                                      </p:cBhvr>
                                      <p:tavLst>
                                        <p:tav tm="0">
                                          <p:val>
                                            <p:strVal val="#ppt_x-#ppt_w*1.125000"/>
                                          </p:val>
                                        </p:tav>
                                        <p:tav tm="100000">
                                          <p:val>
                                            <p:strVal val="#ppt_x"/>
                                          </p:val>
                                        </p:tav>
                                      </p:tavLst>
                                    </p:anim>
                                    <p:animEffect transition="in" filter="wipe(right)">
                                      <p:cBhvr>
                                        <p:cTn id="16"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78473" y="584684"/>
            <a:ext cx="8125975" cy="474669"/>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prst="convex"/>
          </a:sp3d>
        </p:spPr>
        <p:txBody>
          <a:bodyPr wrap="none" anchor="ctr"/>
          <a:lstStyle/>
          <a:p>
            <a:pPr algn="ctr">
              <a:defRPr/>
            </a:pPr>
            <a:r>
              <a:rPr lang="en-US" sz="2200" b="1" spc="-60" dirty="0">
                <a:solidFill>
                  <a:srgbClr val="FF0000"/>
                </a:solidFill>
                <a:latin typeface="Times New Roman" pitchFamily="18" charset="0"/>
                <a:cs typeface="Times New Roman" pitchFamily="18" charset="0"/>
              </a:rPr>
              <a:t>I. TƯ TƯỞNG HỒ CHÍ MINH VỀ ĐẢNG CỘNG SẢN VIỆT NAM</a:t>
            </a:r>
          </a:p>
        </p:txBody>
      </p:sp>
      <p:sp>
        <p:nvSpPr>
          <p:cNvPr id="3" name="Rectangle 11"/>
          <p:cNvSpPr>
            <a:spLocks noChangeArrowheads="1"/>
          </p:cNvSpPr>
          <p:nvPr/>
        </p:nvSpPr>
        <p:spPr bwMode="auto">
          <a:xfrm>
            <a:off x="571369" y="1178749"/>
            <a:ext cx="7893292" cy="954107"/>
          </a:xfrm>
          <a:prstGeom prst="rect">
            <a:avLst/>
          </a:prstGeom>
          <a:solidFill>
            <a:schemeClr val="accent6">
              <a:lumMod val="20000"/>
              <a:lumOff val="80000"/>
            </a:schemeClr>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b="1" spc="-80" dirty="0">
                <a:latin typeface="Times New Roman" pitchFamily="18" charset="0"/>
                <a:cs typeface="Times New Roman" pitchFamily="18" charset="0"/>
              </a:rPr>
              <a:t>1. </a:t>
            </a:r>
            <a:r>
              <a:rPr lang="en-US" sz="2800" b="1" spc="-80" dirty="0" err="1">
                <a:latin typeface="Times New Roman" pitchFamily="18" charset="0"/>
                <a:cs typeface="Times New Roman" pitchFamily="18" charset="0"/>
              </a:rPr>
              <a:t>Tính</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tất</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yếu</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và</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vai</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trò</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lãnh</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đạo</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của</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Đảng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Cộng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sản</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Việt</a:t>
            </a:r>
            <a:r>
              <a:rPr lang="en-US" sz="2800" b="1" spc="-80" dirty="0">
                <a:latin typeface="Times New Roman" pitchFamily="18" charset="0"/>
                <a:cs typeface="Times New Roman" pitchFamily="18" charset="0"/>
              </a:rPr>
              <a:t> Nam</a:t>
            </a:r>
          </a:p>
        </p:txBody>
      </p:sp>
      <p:sp>
        <p:nvSpPr>
          <p:cNvPr id="4" name="Rectangle 1"/>
          <p:cNvSpPr>
            <a:spLocks noChangeArrowheads="1"/>
          </p:cNvSpPr>
          <p:nvPr/>
        </p:nvSpPr>
        <p:spPr bwMode="auto">
          <a:xfrm>
            <a:off x="5940152" y="2948751"/>
            <a:ext cx="2520280" cy="1200329"/>
          </a:xfrm>
          <a:prstGeom prst="rect">
            <a:avLst/>
          </a:prstGeom>
          <a:solidFill>
            <a:schemeClr val="accent6">
              <a:lumMod val="20000"/>
              <a:lumOff val="80000"/>
            </a:schemeClr>
          </a:solidFill>
          <a:ln w="9525">
            <a:solidFill>
              <a:schemeClr val="bg1"/>
            </a:solidFill>
            <a:miter lim="800000"/>
            <a:headEnd/>
            <a:tailEnd/>
          </a:ln>
          <a:effectLst>
            <a:prstShdw prst="shdw17" dist="17961" dir="2700000">
              <a:schemeClr val="accent1">
                <a:gamma/>
                <a:shade val="60000"/>
                <a:invGamma/>
              </a:schemeClr>
            </a:prstShdw>
          </a:effectLst>
          <a:scene3d>
            <a:camera prst="orthographicFront"/>
            <a:lightRig rig="threePt" dir="t"/>
          </a:scene3d>
          <a:sp3d>
            <a:bevelT w="152400" h="50800" prst="softRound"/>
          </a:sp3d>
        </p:spPr>
        <p:txBody>
          <a:bodyPr anchor="ctr">
            <a:spAutoFit/>
          </a:bodyPr>
          <a:lstStyle/>
          <a:p>
            <a:pPr algn="just" eaLnBrk="0" hangingPunct="0">
              <a:defRPr/>
            </a:pPr>
            <a:r>
              <a:rPr lang="en-GB" spc="-60" dirty="0" err="1">
                <a:solidFill>
                  <a:srgbClr val="000000"/>
                </a:solidFill>
                <a:latin typeface="Times New Roman" pitchFamily="18" charset="0"/>
                <a:cs typeface="Times New Roman" pitchFamily="18" charset="0"/>
              </a:rPr>
              <a:t>Duy</a:t>
            </a:r>
            <a:r>
              <a:rPr lang="en-GB" spc="-60" dirty="0">
                <a:solidFill>
                  <a:srgbClr val="000000"/>
                </a:solidFill>
                <a:latin typeface="Times New Roman" pitchFamily="18" charset="0"/>
                <a:cs typeface="Times New Roman" pitchFamily="18" charset="0"/>
              </a:rPr>
              <a:t> </a:t>
            </a:r>
            <a:r>
              <a:rPr lang="en-GB" spc="-60" dirty="0" err="1">
                <a:solidFill>
                  <a:srgbClr val="000000"/>
                </a:solidFill>
                <a:latin typeface="Times New Roman" pitchFamily="18" charset="0"/>
                <a:cs typeface="Times New Roman" pitchFamily="18" charset="0"/>
              </a:rPr>
              <a:t>tân</a:t>
            </a:r>
            <a:r>
              <a:rPr lang="en-GB" spc="-60" dirty="0">
                <a:solidFill>
                  <a:srgbClr val="000000"/>
                </a:solidFill>
                <a:latin typeface="Times New Roman" pitchFamily="18" charset="0"/>
                <a:cs typeface="Times New Roman" pitchFamily="18" charset="0"/>
              </a:rPr>
              <a:t> </a:t>
            </a:r>
            <a:r>
              <a:rPr lang="en-GB" spc="-60" dirty="0" err="1">
                <a:solidFill>
                  <a:srgbClr val="000000"/>
                </a:solidFill>
                <a:latin typeface="Times New Roman" pitchFamily="18" charset="0"/>
                <a:cs typeface="Times New Roman" pitchFamily="18" charset="0"/>
              </a:rPr>
              <a:t>hội</a:t>
            </a:r>
            <a:r>
              <a:rPr lang="en-GB" spc="-60" dirty="0">
                <a:solidFill>
                  <a:srgbClr val="000000"/>
                </a:solidFill>
                <a:latin typeface="Times New Roman" pitchFamily="18" charset="0"/>
                <a:cs typeface="Times New Roman" pitchFamily="18" charset="0"/>
              </a:rPr>
              <a:t> (1904), </a:t>
            </a:r>
            <a:r>
              <a:rPr lang="en-GB" spc="-60" dirty="0" err="1">
                <a:solidFill>
                  <a:srgbClr val="000000"/>
                </a:solidFill>
                <a:latin typeface="Times New Roman" pitchFamily="18" charset="0"/>
                <a:cs typeface="Times New Roman" pitchFamily="18" charset="0"/>
              </a:rPr>
              <a:t>Việt</a:t>
            </a:r>
            <a:r>
              <a:rPr lang="en-GB" spc="-60" dirty="0">
                <a:solidFill>
                  <a:srgbClr val="000000"/>
                </a:solidFill>
                <a:latin typeface="Times New Roman" pitchFamily="18" charset="0"/>
                <a:cs typeface="Times New Roman" pitchFamily="18" charset="0"/>
              </a:rPr>
              <a:t> Nam </a:t>
            </a:r>
            <a:r>
              <a:rPr lang="en-GB" spc="-60" dirty="0" err="1">
                <a:solidFill>
                  <a:srgbClr val="000000"/>
                </a:solidFill>
                <a:latin typeface="Times New Roman" pitchFamily="18" charset="0"/>
                <a:cs typeface="Times New Roman" pitchFamily="18" charset="0"/>
              </a:rPr>
              <a:t>quang</a:t>
            </a:r>
            <a:r>
              <a:rPr lang="en-GB" spc="-60" dirty="0">
                <a:solidFill>
                  <a:srgbClr val="000000"/>
                </a:solidFill>
                <a:latin typeface="Times New Roman" pitchFamily="18" charset="0"/>
                <a:cs typeface="Times New Roman" pitchFamily="18" charset="0"/>
              </a:rPr>
              <a:t> </a:t>
            </a:r>
            <a:r>
              <a:rPr lang="en-GB" spc="-60" dirty="0" err="1">
                <a:solidFill>
                  <a:srgbClr val="000000"/>
                </a:solidFill>
                <a:latin typeface="Times New Roman" pitchFamily="18" charset="0"/>
                <a:cs typeface="Times New Roman" pitchFamily="18" charset="0"/>
              </a:rPr>
              <a:t>phục</a:t>
            </a:r>
            <a:r>
              <a:rPr lang="en-GB" spc="-60" dirty="0">
                <a:solidFill>
                  <a:srgbClr val="000000"/>
                </a:solidFill>
                <a:latin typeface="Times New Roman" pitchFamily="18" charset="0"/>
                <a:cs typeface="Times New Roman" pitchFamily="18" charset="0"/>
              </a:rPr>
              <a:t> </a:t>
            </a:r>
            <a:r>
              <a:rPr lang="en-GB" spc="-60" dirty="0" err="1">
                <a:solidFill>
                  <a:srgbClr val="000000"/>
                </a:solidFill>
                <a:latin typeface="Times New Roman" pitchFamily="18" charset="0"/>
                <a:cs typeface="Times New Roman" pitchFamily="18" charset="0"/>
              </a:rPr>
              <a:t>hội</a:t>
            </a:r>
            <a:r>
              <a:rPr lang="en-GB" spc="-60" dirty="0">
                <a:solidFill>
                  <a:srgbClr val="000000"/>
                </a:solidFill>
                <a:latin typeface="Times New Roman" pitchFamily="18" charset="0"/>
                <a:cs typeface="Times New Roman" pitchFamily="18" charset="0"/>
              </a:rPr>
              <a:t> (1912) </a:t>
            </a:r>
          </a:p>
        </p:txBody>
      </p:sp>
      <p:pic>
        <p:nvPicPr>
          <p:cNvPr id="5" name="Picture 4" descr="PBC"/>
          <p:cNvPicPr>
            <a:picLocks noChangeAspect="1" noChangeArrowheads="1"/>
          </p:cNvPicPr>
          <p:nvPr/>
        </p:nvPicPr>
        <p:blipFill>
          <a:blip r:embed="rId2" cstate="print"/>
          <a:srcRect l="4741" t="3226" r="2815" b="3226"/>
          <a:stretch>
            <a:fillRect/>
          </a:stretch>
        </p:blipFill>
        <p:spPr bwMode="auto">
          <a:xfrm>
            <a:off x="4572000" y="2672916"/>
            <a:ext cx="1224136" cy="1548172"/>
          </a:xfrm>
          <a:prstGeom prst="rect">
            <a:avLst/>
          </a:prstGeom>
          <a:noFill/>
          <a:ln w="38100">
            <a:solidFill>
              <a:schemeClr val="bg1"/>
            </a:solidFill>
            <a:miter lim="800000"/>
            <a:headEnd/>
            <a:tailEnd/>
          </a:ln>
          <a:scene3d>
            <a:camera prst="orthographicFront"/>
            <a:lightRig rig="threePt" dir="t"/>
          </a:scene3d>
          <a:sp3d>
            <a:bevelT prst="slope"/>
          </a:sp3d>
        </p:spPr>
      </p:pic>
      <p:pic>
        <p:nvPicPr>
          <p:cNvPr id="6" name="Picture 5" descr="Phan Chu Trinh"/>
          <p:cNvPicPr>
            <a:picLocks noChangeAspect="1" noChangeArrowheads="1"/>
          </p:cNvPicPr>
          <p:nvPr/>
        </p:nvPicPr>
        <p:blipFill>
          <a:blip r:embed="rId3" cstate="print"/>
          <a:srcRect/>
          <a:stretch>
            <a:fillRect/>
          </a:stretch>
        </p:blipFill>
        <p:spPr bwMode="auto">
          <a:xfrm>
            <a:off x="3095835" y="2708920"/>
            <a:ext cx="1422179" cy="1476164"/>
          </a:xfrm>
          <a:prstGeom prst="rect">
            <a:avLst/>
          </a:prstGeom>
          <a:noFill/>
          <a:ln w="76200">
            <a:noFill/>
            <a:miter lim="800000"/>
            <a:headEnd/>
            <a:tailEnd/>
          </a:ln>
          <a:scene3d>
            <a:camera prst="orthographicFront"/>
            <a:lightRig rig="threePt" dir="t"/>
          </a:scene3d>
          <a:sp3d>
            <a:bevelT prst="slope"/>
          </a:sp3d>
        </p:spPr>
      </p:pic>
      <p:sp>
        <p:nvSpPr>
          <p:cNvPr id="7" name="32-Point Star 6"/>
          <p:cNvSpPr/>
          <p:nvPr/>
        </p:nvSpPr>
        <p:spPr>
          <a:xfrm>
            <a:off x="276225" y="4251325"/>
            <a:ext cx="2819400" cy="1301750"/>
          </a:xfrm>
          <a:prstGeom prst="star3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err="1">
                <a:solidFill>
                  <a:srgbClr val="FF0000"/>
                </a:solidFill>
                <a:latin typeface="Times New Roman" pitchFamily="18" charset="0"/>
                <a:cs typeface="Times New Roman" pitchFamily="18" charset="0"/>
              </a:rPr>
              <a:t>Thất</a:t>
            </a:r>
            <a:r>
              <a:rPr lang="en-US" sz="3200" b="1" dirty="0">
                <a:solidFill>
                  <a:srgbClr val="FF0000"/>
                </a:solidFill>
                <a:latin typeface="Times New Roman" pitchFamily="18" charset="0"/>
                <a:cs typeface="Times New Roman" pitchFamily="18" charset="0"/>
              </a:rPr>
              <a:t> </a:t>
            </a:r>
            <a:r>
              <a:rPr lang="en-US" sz="3200" b="1" dirty="0" err="1">
                <a:solidFill>
                  <a:srgbClr val="FF0000"/>
                </a:solidFill>
                <a:latin typeface="Times New Roman" pitchFamily="18" charset="0"/>
                <a:cs typeface="Times New Roman" pitchFamily="18" charset="0"/>
              </a:rPr>
              <a:t>bại</a:t>
            </a:r>
            <a:endParaRPr lang="en-US" sz="3200" b="1" dirty="0">
              <a:solidFill>
                <a:srgbClr val="FF0000"/>
              </a:solidFill>
              <a:latin typeface="Times New Roman" pitchFamily="18" charset="0"/>
              <a:cs typeface="Times New Roman" pitchFamily="18" charset="0"/>
            </a:endParaRPr>
          </a:p>
        </p:txBody>
      </p:sp>
      <p:sp>
        <p:nvSpPr>
          <p:cNvPr id="8" name="Right Arrow 7"/>
          <p:cNvSpPr/>
          <p:nvPr/>
        </p:nvSpPr>
        <p:spPr>
          <a:xfrm>
            <a:off x="3165475" y="4257675"/>
            <a:ext cx="2451100" cy="1397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vi-VN" b="1" dirty="0">
                <a:latin typeface="Times New Roman" pitchFamily="18" charset="0"/>
                <a:cs typeface="Times New Roman" pitchFamily="18" charset="0"/>
              </a:rPr>
              <a:t>Thiếu đường lối đúng </a:t>
            </a:r>
            <a:r>
              <a:rPr lang="en-US" b="1" dirty="0">
                <a:latin typeface="Times New Roman" pitchFamily="18" charset="0"/>
                <a:cs typeface="Times New Roman" pitchFamily="18" charset="0"/>
              </a:rPr>
              <a:t>đ</a:t>
            </a:r>
            <a:r>
              <a:rPr lang="vi-VN" b="1" dirty="0">
                <a:latin typeface="Times New Roman" pitchFamily="18" charset="0"/>
                <a:cs typeface="Times New Roman" pitchFamily="18" charset="0"/>
              </a:rPr>
              <a:t>ắn</a:t>
            </a:r>
          </a:p>
        </p:txBody>
      </p:sp>
      <p:sp>
        <p:nvSpPr>
          <p:cNvPr id="9" name="32-Point Star 8"/>
          <p:cNvSpPr/>
          <p:nvPr/>
        </p:nvSpPr>
        <p:spPr>
          <a:xfrm>
            <a:off x="5616575" y="4329113"/>
            <a:ext cx="3070225" cy="1008062"/>
          </a:xfrm>
          <a:prstGeom prst="star3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spc="-60" dirty="0" err="1">
                <a:solidFill>
                  <a:srgbClr val="FF0000"/>
                </a:solidFill>
                <a:latin typeface="Times New Roman" pitchFamily="18" charset="0"/>
                <a:cs typeface="Times New Roman" pitchFamily="18" charset="0"/>
              </a:rPr>
              <a:t>Tổ</a:t>
            </a:r>
            <a:r>
              <a:rPr lang="en-US" sz="2800" b="1" spc="-60" dirty="0">
                <a:solidFill>
                  <a:srgbClr val="FF0000"/>
                </a:solidFill>
                <a:latin typeface="Times New Roman" pitchFamily="18" charset="0"/>
                <a:cs typeface="Times New Roman" pitchFamily="18" charset="0"/>
              </a:rPr>
              <a:t> </a:t>
            </a:r>
            <a:r>
              <a:rPr lang="en-US" sz="2800" b="1" spc="-60" dirty="0" err="1">
                <a:solidFill>
                  <a:srgbClr val="FF0000"/>
                </a:solidFill>
                <a:latin typeface="Times New Roman" pitchFamily="18" charset="0"/>
                <a:cs typeface="Times New Roman" pitchFamily="18" charset="0"/>
              </a:rPr>
              <a:t>chức</a:t>
            </a:r>
            <a:r>
              <a:rPr lang="en-US" sz="2800" b="1" spc="-60" dirty="0">
                <a:solidFill>
                  <a:srgbClr val="FF0000"/>
                </a:solidFill>
                <a:latin typeface="Times New Roman" pitchFamily="18" charset="0"/>
                <a:cs typeface="Times New Roman" pitchFamily="18" charset="0"/>
              </a:rPr>
              <a:t> </a:t>
            </a:r>
            <a:r>
              <a:rPr lang="en-US" sz="2800" b="1" spc="-60" dirty="0" err="1">
                <a:solidFill>
                  <a:srgbClr val="FF0000"/>
                </a:solidFill>
                <a:latin typeface="Times New Roman" pitchFamily="18" charset="0"/>
                <a:cs typeface="Times New Roman" pitchFamily="18" charset="0"/>
              </a:rPr>
              <a:t>mới</a:t>
            </a:r>
            <a:endParaRPr lang="en-US" sz="2800" b="1" spc="-60" dirty="0">
              <a:solidFill>
                <a:srgbClr val="FF0000"/>
              </a:solidFill>
            </a:endParaRPr>
          </a:p>
        </p:txBody>
      </p:sp>
      <p:sp>
        <p:nvSpPr>
          <p:cNvPr id="10" name="Rectangle 16"/>
          <p:cNvSpPr>
            <a:spLocks noChangeArrowheads="1"/>
          </p:cNvSpPr>
          <p:nvPr/>
        </p:nvSpPr>
        <p:spPr bwMode="auto">
          <a:xfrm>
            <a:off x="766505" y="2984755"/>
            <a:ext cx="2221319" cy="1200329"/>
          </a:xfrm>
          <a:prstGeom prst="rect">
            <a:avLst/>
          </a:prstGeom>
          <a:solidFill>
            <a:schemeClr val="accent6">
              <a:lumMod val="20000"/>
              <a:lumOff val="80000"/>
            </a:schemeClr>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dirty="0">
                <a:latin typeface="+mj-lt"/>
              </a:rPr>
              <a:t>N</a:t>
            </a:r>
            <a:r>
              <a:rPr lang="vi-VN" dirty="0">
                <a:latin typeface="+mj-lt"/>
              </a:rPr>
              <a:t>gày nay, muốn độc lập, tự do, phải có đoàn thể</a:t>
            </a:r>
            <a:endParaRPr lang="en-US" dirty="0">
              <a:latin typeface="+mj-lt"/>
            </a:endParaRPr>
          </a:p>
        </p:txBody>
      </p:sp>
      <p:sp>
        <p:nvSpPr>
          <p:cNvPr id="11" name="Right Arrow 10"/>
          <p:cNvSpPr/>
          <p:nvPr/>
        </p:nvSpPr>
        <p:spPr>
          <a:xfrm>
            <a:off x="575556" y="5661248"/>
            <a:ext cx="396044" cy="792088"/>
          </a:xfrm>
          <a:prstGeom prst="rightArrow">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6"/>
          <p:cNvSpPr>
            <a:spLocks noChangeArrowheads="1"/>
          </p:cNvSpPr>
          <p:nvPr/>
        </p:nvSpPr>
        <p:spPr bwMode="auto">
          <a:xfrm>
            <a:off x="1111387" y="5733256"/>
            <a:ext cx="7385049" cy="523220"/>
          </a:xfrm>
          <a:prstGeom prst="rect">
            <a:avLst/>
          </a:prstGeom>
          <a:solidFill>
            <a:srgbClr val="92D050"/>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dirty="0" err="1">
                <a:latin typeface="+mj-lt"/>
              </a:rPr>
              <a:t>Phải</a:t>
            </a:r>
            <a:r>
              <a:rPr lang="en-US" sz="2800" dirty="0">
                <a:latin typeface="+mj-lt"/>
              </a:rPr>
              <a:t> </a:t>
            </a:r>
            <a:r>
              <a:rPr lang="en-US" sz="2800" dirty="0" err="1">
                <a:latin typeface="+mj-lt"/>
              </a:rPr>
              <a:t>có</a:t>
            </a:r>
            <a:r>
              <a:rPr lang="en-US" sz="2800" dirty="0">
                <a:latin typeface="+mj-lt"/>
              </a:rPr>
              <a:t> </a:t>
            </a:r>
            <a:r>
              <a:rPr lang="en-US" sz="2800" dirty="0" err="1">
                <a:latin typeface="+mj-lt"/>
              </a:rPr>
              <a:t>tổ</a:t>
            </a:r>
            <a:r>
              <a:rPr lang="en-US" sz="2800" dirty="0">
                <a:latin typeface="+mj-lt"/>
              </a:rPr>
              <a:t> </a:t>
            </a:r>
            <a:r>
              <a:rPr lang="en-US" sz="2800" dirty="0" err="1">
                <a:latin typeface="+mj-lt"/>
              </a:rPr>
              <a:t>chức</a:t>
            </a:r>
            <a:r>
              <a:rPr lang="en-US" sz="2800" dirty="0">
                <a:latin typeface="+mj-lt"/>
              </a:rPr>
              <a:t> </a:t>
            </a:r>
            <a:r>
              <a:rPr lang="en-US" sz="2800" dirty="0" err="1">
                <a:latin typeface="+mj-lt"/>
              </a:rPr>
              <a:t>Đảng</a:t>
            </a:r>
            <a:r>
              <a:rPr lang="en-US" sz="2800" dirty="0">
                <a:latin typeface="+mj-lt"/>
              </a:rPr>
              <a:t> </a:t>
            </a:r>
            <a:r>
              <a:rPr lang="en-US" sz="2800" dirty="0" err="1">
                <a:latin typeface="+mj-lt"/>
              </a:rPr>
              <a:t>đủ</a:t>
            </a:r>
            <a:r>
              <a:rPr lang="en-US" sz="2800" dirty="0">
                <a:latin typeface="+mj-lt"/>
              </a:rPr>
              <a:t> </a:t>
            </a:r>
            <a:r>
              <a:rPr lang="en-US" sz="2800" dirty="0" err="1">
                <a:latin typeface="+mj-lt"/>
              </a:rPr>
              <a:t>sức</a:t>
            </a:r>
            <a:r>
              <a:rPr lang="en-US" sz="2800" dirty="0">
                <a:latin typeface="+mj-lt"/>
              </a:rPr>
              <a:t> </a:t>
            </a:r>
            <a:r>
              <a:rPr lang="en-US" sz="2800" dirty="0" err="1">
                <a:latin typeface="+mj-lt"/>
              </a:rPr>
              <a:t>lãnh</a:t>
            </a:r>
            <a:r>
              <a:rPr lang="en-US" sz="2800" dirty="0">
                <a:latin typeface="+mj-lt"/>
              </a:rPr>
              <a:t> </a:t>
            </a:r>
            <a:r>
              <a:rPr lang="en-US" sz="2800" dirty="0" err="1">
                <a:latin typeface="+mj-lt"/>
              </a:rPr>
              <a:t>đạo</a:t>
            </a:r>
            <a:r>
              <a:rPr lang="en-US" sz="2800" dirty="0">
                <a:latin typeface="+mj-lt"/>
              </a:rPr>
              <a:t> </a:t>
            </a:r>
            <a:r>
              <a:rPr lang="en-US" sz="2800" dirty="0" err="1">
                <a:latin typeface="+mj-lt"/>
              </a:rPr>
              <a:t>cách</a:t>
            </a:r>
            <a:r>
              <a:rPr lang="en-US" sz="2800" dirty="0">
                <a:latin typeface="+mj-lt"/>
              </a:rPr>
              <a:t> </a:t>
            </a:r>
            <a:r>
              <a:rPr lang="en-US" sz="2800" dirty="0" err="1">
                <a:latin typeface="+mj-lt"/>
              </a:rPr>
              <a:t>mạng</a:t>
            </a:r>
            <a:endParaRPr lang="en-US" sz="2800" dirty="0">
              <a:latin typeface="+mj-lt"/>
            </a:endParaRPr>
          </a:p>
        </p:txBody>
      </p:sp>
      <p:sp>
        <p:nvSpPr>
          <p:cNvPr id="13" name="Rectangle 16"/>
          <p:cNvSpPr>
            <a:spLocks noChangeArrowheads="1"/>
          </p:cNvSpPr>
          <p:nvPr/>
        </p:nvSpPr>
        <p:spPr bwMode="auto">
          <a:xfrm>
            <a:off x="647565" y="2276872"/>
            <a:ext cx="2196244" cy="523220"/>
          </a:xfrm>
          <a:prstGeom prst="rect">
            <a:avLst/>
          </a:prstGeom>
          <a:solidFill>
            <a:srgbClr val="92D050"/>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dirty="0">
                <a:latin typeface="+mj-lt"/>
              </a:rPr>
              <a:t>- </a:t>
            </a:r>
            <a:r>
              <a:rPr lang="en-US" sz="2800" dirty="0" err="1">
                <a:latin typeface="+mj-lt"/>
              </a:rPr>
              <a:t>Tính</a:t>
            </a:r>
            <a:r>
              <a:rPr lang="en-US" sz="2800" dirty="0">
                <a:latin typeface="+mj-lt"/>
              </a:rPr>
              <a:t> </a:t>
            </a:r>
            <a:r>
              <a:rPr lang="en-US" sz="2800" dirty="0" err="1">
                <a:latin typeface="+mj-lt"/>
              </a:rPr>
              <a:t>tất</a:t>
            </a:r>
            <a:r>
              <a:rPr lang="en-US" sz="2800" dirty="0">
                <a:latin typeface="+mj-lt"/>
              </a:rPr>
              <a:t> </a:t>
            </a:r>
            <a:r>
              <a:rPr lang="en-US" sz="2800" dirty="0" err="1">
                <a:latin typeface="+mj-lt"/>
              </a:rPr>
              <a:t>yếu</a:t>
            </a:r>
            <a:endParaRPr lang="en-US" sz="2800" dirty="0">
              <a:latin typeface="+mj-lt"/>
            </a:endParaRPr>
          </a:p>
        </p:txBody>
      </p:sp>
    </p:spTree>
    <p:extLst>
      <p:ext uri="{BB962C8B-B14F-4D97-AF65-F5344CB8AC3E}">
        <p14:creationId xmlns:p14="http://schemas.microsoft.com/office/powerpoint/2010/main" val="3465770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nodeType="afterGroup">
                            <p:stCondLst>
                              <p:cond delay="500"/>
                            </p:stCondLst>
                            <p:childTnLst>
                              <p:par>
                                <p:cTn id="9" presetID="4"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in)">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ox(in)">
                                      <p:cBhvr>
                                        <p:cTn id="16" dur="500"/>
                                        <p:tgtEl>
                                          <p:spTgt spid="13"/>
                                        </p:tgtEl>
                                      </p:cBhvr>
                                    </p:animEffect>
                                  </p:childTnLst>
                                </p:cTn>
                              </p:par>
                            </p:childTnLst>
                          </p:cTn>
                        </p:par>
                        <p:par>
                          <p:cTn id="17" fill="hold" nodeType="afterGroup">
                            <p:stCondLst>
                              <p:cond delay="500"/>
                            </p:stCondLst>
                            <p:childTnLst>
                              <p:par>
                                <p:cTn id="18" presetID="5" presetClass="entr" presetSubtype="10" fill="hold" nodeType="afterEffect">
                                  <p:stCondLst>
                                    <p:cond delay="750"/>
                                  </p:stCondLst>
                                  <p:childTnLst>
                                    <p:set>
                                      <p:cBhvr>
                                        <p:cTn id="19" dur="1" fill="hold">
                                          <p:stCondLst>
                                            <p:cond delay="0"/>
                                          </p:stCondLst>
                                        </p:cTn>
                                        <p:tgtEl>
                                          <p:spTgt spid="6"/>
                                        </p:tgtEl>
                                        <p:attrNameLst>
                                          <p:attrName>style.visibility</p:attrName>
                                        </p:attrNameLst>
                                      </p:cBhvr>
                                      <p:to>
                                        <p:strVal val="visible"/>
                                      </p:to>
                                    </p:set>
                                    <p:animEffect transition="in" filter="checkerboard(across)">
                                      <p:cBhvr>
                                        <p:cTn id="20" dur="500"/>
                                        <p:tgtEl>
                                          <p:spTgt spid="6"/>
                                        </p:tgtEl>
                                      </p:cBhvr>
                                    </p:animEffect>
                                  </p:childTnLst>
                                </p:cTn>
                              </p:par>
                            </p:childTnLst>
                          </p:cTn>
                        </p:par>
                        <p:par>
                          <p:cTn id="21" fill="hold" nodeType="afterGroup">
                            <p:stCondLst>
                              <p:cond delay="1750"/>
                            </p:stCondLst>
                            <p:childTnLst>
                              <p:par>
                                <p:cTn id="22" presetID="4" presetClass="entr" presetSubtype="16" fill="hold" nodeType="after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box(in)">
                                      <p:cBhvr>
                                        <p:cTn id="24" dur="500"/>
                                        <p:tgtEl>
                                          <p:spTgt spid="10"/>
                                        </p:tgtEl>
                                      </p:cBhvr>
                                    </p:animEffect>
                                  </p:childTnLst>
                                </p:cTn>
                              </p:par>
                            </p:childTnLst>
                          </p:cTn>
                        </p:par>
                        <p:par>
                          <p:cTn id="25" fill="hold" nodeType="afterGroup">
                            <p:stCondLst>
                              <p:cond delay="2500"/>
                            </p:stCondLst>
                            <p:childTnLst>
                              <p:par>
                                <p:cTn id="26" presetID="5" presetClass="entr" presetSubtype="1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checkerboard(across)">
                                      <p:cBhvr>
                                        <p:cTn id="28" dur="500"/>
                                        <p:tgtEl>
                                          <p:spTgt spid="5"/>
                                        </p:tgtEl>
                                      </p:cBhvr>
                                    </p:animEffect>
                                  </p:childTnLst>
                                </p:cTn>
                              </p:par>
                            </p:childTnLst>
                          </p:cTn>
                        </p:par>
                        <p:par>
                          <p:cTn id="29" fill="hold" nodeType="afterGroup">
                            <p:stCondLst>
                              <p:cond delay="4000"/>
                            </p:stCondLst>
                            <p:childTnLst>
                              <p:par>
                                <p:cTn id="30" presetID="4" presetClass="entr" presetSubtype="16"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Effect transition="in" filter="box(in)">
                                      <p:cBhvr>
                                        <p:cTn id="32" dur="500"/>
                                        <p:tgtEl>
                                          <p:spTgt spid="4"/>
                                        </p:tgtEl>
                                      </p:cBhvr>
                                    </p:animEffect>
                                  </p:childTnLst>
                                </p:cTn>
                              </p:par>
                            </p:childTnLst>
                          </p:cTn>
                        </p:par>
                        <p:par>
                          <p:cTn id="33" fill="hold" nodeType="afterGroup">
                            <p:stCondLst>
                              <p:cond delay="4750"/>
                            </p:stCondLst>
                            <p:childTnLst>
                              <p:par>
                                <p:cTn id="34" presetID="3" presetClass="entr" presetSubtype="10" fill="hold" grpId="0" nodeType="afterEffect">
                                  <p:stCondLst>
                                    <p:cond delay="100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childTnLst>
                          </p:cTn>
                        </p:par>
                        <p:par>
                          <p:cTn id="37" fill="hold" nodeType="afterGroup">
                            <p:stCondLst>
                              <p:cond delay="6250"/>
                            </p:stCondLst>
                            <p:childTnLst>
                              <p:par>
                                <p:cTn id="38" presetID="12" presetClass="entr" presetSubtype="8"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slide(fromLeft)">
                                      <p:cBhvr>
                                        <p:cTn id="40" dur="500"/>
                                        <p:tgtEl>
                                          <p:spTgt spid="8"/>
                                        </p:tgtEl>
                                      </p:cBhvr>
                                    </p:animEffect>
                                  </p:childTnLst>
                                </p:cTn>
                              </p:par>
                            </p:childTnLst>
                          </p:cTn>
                        </p:par>
                        <p:par>
                          <p:cTn id="41" fill="hold" nodeType="afterGroup">
                            <p:stCondLst>
                              <p:cond delay="7000"/>
                            </p:stCondLst>
                            <p:childTnLst>
                              <p:par>
                                <p:cTn id="42" presetID="2" presetClass="entr" presetSubtype="2" fill="hold" grpId="0" nodeType="afterEffect">
                                  <p:stCondLst>
                                    <p:cond delay="25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1+#ppt_w/2"/>
                                          </p:val>
                                        </p:tav>
                                        <p:tav tm="100000">
                                          <p:val>
                                            <p:strVal val="#ppt_x"/>
                                          </p:val>
                                        </p:tav>
                                      </p:tavLst>
                                    </p:anim>
                                    <p:anim calcmode="lin" valueType="num">
                                      <p:cBhvr additive="base">
                                        <p:cTn id="45" dur="500" fill="hold"/>
                                        <p:tgtEl>
                                          <p:spTgt spid="9"/>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7750"/>
                            </p:stCondLst>
                            <p:childTnLst>
                              <p:par>
                                <p:cTn id="47" presetID="12" presetClass="entr" presetSubtype="8" fill="hold" nodeType="afterEffect">
                                  <p:stCondLst>
                                    <p:cond delay="25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p:tgtEl>
                                          <p:spTgt spid="11"/>
                                        </p:tgtEl>
                                        <p:attrNameLst>
                                          <p:attrName>ppt_x</p:attrName>
                                        </p:attrNameLst>
                                      </p:cBhvr>
                                      <p:tavLst>
                                        <p:tav tm="0">
                                          <p:val>
                                            <p:strVal val="#ppt_x-#ppt_w*1.125000"/>
                                          </p:val>
                                        </p:tav>
                                        <p:tav tm="100000">
                                          <p:val>
                                            <p:strVal val="#ppt_x"/>
                                          </p:val>
                                        </p:tav>
                                      </p:tavLst>
                                    </p:anim>
                                    <p:animEffect transition="in" filter="wipe(right)">
                                      <p:cBhvr>
                                        <p:cTn id="50" dur="500"/>
                                        <p:tgtEl>
                                          <p:spTgt spid="11"/>
                                        </p:tgtEl>
                                      </p:cBhvr>
                                    </p:animEffect>
                                  </p:childTnLst>
                                </p:cTn>
                              </p:par>
                            </p:childTnLst>
                          </p:cTn>
                        </p:par>
                        <p:par>
                          <p:cTn id="51" fill="hold" nodeType="afterGroup">
                            <p:stCondLst>
                              <p:cond delay="8500"/>
                            </p:stCondLst>
                            <p:childTnLst>
                              <p:par>
                                <p:cTn id="52" presetID="4" presetClass="entr" presetSubtype="16" fill="hold" nodeType="afterEffect">
                                  <p:stCondLst>
                                    <p:cond delay="500"/>
                                  </p:stCondLst>
                                  <p:childTnLst>
                                    <p:set>
                                      <p:cBhvr>
                                        <p:cTn id="53" dur="1" fill="hold">
                                          <p:stCondLst>
                                            <p:cond delay="0"/>
                                          </p:stCondLst>
                                        </p:cTn>
                                        <p:tgtEl>
                                          <p:spTgt spid="12"/>
                                        </p:tgtEl>
                                        <p:attrNameLst>
                                          <p:attrName>style.visibility</p:attrName>
                                        </p:attrNameLst>
                                      </p:cBhvr>
                                      <p:to>
                                        <p:strVal val="visible"/>
                                      </p:to>
                                    </p:set>
                                    <p:animEffect transition="in" filter="box(in)">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71808" y="620688"/>
            <a:ext cx="77487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tuyệt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đối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trung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thành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với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Đảng</a:t>
            </a:r>
            <a:endParaRPr lang="en-US" sz="2700" dirty="0">
              <a:latin typeface="Times New Roman" pitchFamily="18" charset="0"/>
              <a:cs typeface="Times New Roman" pitchFamily="18" charset="0"/>
            </a:endParaRPr>
          </a:p>
        </p:txBody>
      </p:sp>
      <p:sp>
        <p:nvSpPr>
          <p:cNvPr id="9" name="Rectangle 8"/>
          <p:cNvSpPr/>
          <p:nvPr/>
        </p:nvSpPr>
        <p:spPr>
          <a:xfrm>
            <a:off x="671808" y="1249596"/>
            <a:ext cx="77487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Thực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hiện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cương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lĩnh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Nghị</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quyết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nguyên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tắc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Đảng</a:t>
            </a:r>
            <a:endParaRPr lang="en-US" sz="2700" dirty="0">
              <a:latin typeface="Times New Roman" pitchFamily="18" charset="0"/>
              <a:cs typeface="Times New Roman" pitchFamily="18" charset="0"/>
            </a:endParaRPr>
          </a:p>
        </p:txBody>
      </p:sp>
      <p:sp>
        <p:nvSpPr>
          <p:cNvPr id="13" name="Rectangle 12"/>
          <p:cNvSpPr/>
          <p:nvPr/>
        </p:nvSpPr>
        <p:spPr>
          <a:xfrm>
            <a:off x="675728" y="1861664"/>
            <a:ext cx="77487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tu</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dưỡng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đạo</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đức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cách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mạng</a:t>
            </a:r>
            <a:endParaRPr lang="en-US" sz="2700" dirty="0">
              <a:latin typeface="Times New Roman" pitchFamily="18" charset="0"/>
              <a:cs typeface="Times New Roman" pitchFamily="18" charset="0"/>
            </a:endParaRPr>
          </a:p>
        </p:txBody>
      </p:sp>
      <p:sp>
        <p:nvSpPr>
          <p:cNvPr id="17" name="Rectangle 16"/>
          <p:cNvSpPr/>
          <p:nvPr/>
        </p:nvSpPr>
        <p:spPr>
          <a:xfrm>
            <a:off x="671808" y="2473732"/>
            <a:ext cx="77487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tự</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học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tập</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nâng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cao</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trình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độ</a:t>
            </a:r>
            <a:endParaRPr lang="en-US" sz="2700" dirty="0">
              <a:latin typeface="Times New Roman" pitchFamily="18" charset="0"/>
              <a:cs typeface="Times New Roman" pitchFamily="18" charset="0"/>
            </a:endParaRPr>
          </a:p>
        </p:txBody>
      </p:sp>
      <p:sp>
        <p:nvSpPr>
          <p:cNvPr id="18" name="Rectangle 17"/>
          <p:cNvSpPr/>
          <p:nvPr/>
        </p:nvSpPr>
        <p:spPr>
          <a:xfrm>
            <a:off x="671808" y="3068960"/>
            <a:ext cx="77487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có</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mối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quan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hệ</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mật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thiết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với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nhân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dân</a:t>
            </a:r>
            <a:endParaRPr lang="en-US" sz="2700" dirty="0">
              <a:latin typeface="Times New Roman" pitchFamily="18" charset="0"/>
              <a:cs typeface="Times New Roman" pitchFamily="18" charset="0"/>
            </a:endParaRPr>
          </a:p>
        </p:txBody>
      </p:sp>
      <p:sp>
        <p:nvSpPr>
          <p:cNvPr id="19" name="Rectangle 18"/>
          <p:cNvSpPr/>
          <p:nvPr/>
        </p:nvSpPr>
        <p:spPr>
          <a:xfrm>
            <a:off x="671808" y="3661864"/>
            <a:ext cx="77487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chịu</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trách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nhiệm</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năng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động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sáng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tạo</a:t>
            </a:r>
            <a:endParaRPr lang="en-US" sz="2700" dirty="0">
              <a:latin typeface="Times New Roman" pitchFamily="18" charset="0"/>
              <a:cs typeface="Times New Roman" pitchFamily="18" charset="0"/>
            </a:endParaRPr>
          </a:p>
        </p:txBody>
      </p:sp>
      <p:sp>
        <p:nvSpPr>
          <p:cNvPr id="10" name="Rectangle 9"/>
          <p:cNvSpPr/>
          <p:nvPr/>
        </p:nvSpPr>
        <p:spPr>
          <a:xfrm>
            <a:off x="4067944" y="4349422"/>
            <a:ext cx="4284476" cy="1815882"/>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a:t>
            </a:r>
            <a:r>
              <a:rPr lang="vi-VN" sz="2800" dirty="0">
                <a:latin typeface="Times New Roman" pitchFamily="18" charset="0"/>
                <a:cs typeface="Times New Roman" pitchFamily="18" charset="0"/>
              </a:rPr>
              <a:t>bất kỳ việc gì cũng vì lợi ích của nhân dân mà làm và chịu trách nhiệm trước nhân dân</a:t>
            </a:r>
            <a:r>
              <a:rPr lang="en-GB" sz="2800" dirty="0">
                <a:latin typeface="Times New Roman" pitchFamily="18" charset="0"/>
                <a:cs typeface="Times New Roman" pitchFamily="18" charset="0"/>
              </a:rPr>
              <a:t>” </a:t>
            </a:r>
            <a:r>
              <a:rPr lang="en-GB" sz="2000" dirty="0">
                <a:latin typeface="Times New Roman" pitchFamily="18" charset="0"/>
                <a:cs typeface="Times New Roman" pitchFamily="18" charset="0"/>
              </a:rPr>
              <a:t>-</a:t>
            </a:r>
            <a:r>
              <a:rPr lang="en-GB" sz="2000" i="1" dirty="0">
                <a:latin typeface="Times New Roman" pitchFamily="18" charset="0"/>
                <a:cs typeface="Times New Roman" pitchFamily="18" charset="0"/>
              </a:rPr>
              <a:t> HCM, 2011, t.5, tr.285</a:t>
            </a:r>
            <a:endParaRPr lang="en-US" sz="2000" i="1" dirty="0">
              <a:latin typeface="Times New Roman" pitchFamily="18" charset="0"/>
              <a:cs typeface="Times New Roman" pitchFamily="18" charset="0"/>
            </a:endParaRPr>
          </a:p>
        </p:txBody>
      </p:sp>
      <p:pic>
        <p:nvPicPr>
          <p:cNvPr id="2"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0" y="4350221"/>
            <a:ext cx="3096344" cy="1815083"/>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5682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par>
                          <p:cTn id="8" fill="hold" nodeType="afterGroup">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nodeType="afterGroup">
                            <p:stCondLst>
                              <p:cond delay="1000"/>
                            </p:stCondLst>
                            <p:childTnLst>
                              <p:par>
                                <p:cTn id="13" presetID="6" presetClass="entr" presetSubtype="3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out)">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15480" y="584684"/>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tuyệt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đối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trung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thành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với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Đảng</a:t>
            </a:r>
            <a:endParaRPr lang="en-US" sz="2700" dirty="0">
              <a:latin typeface="Times New Roman" pitchFamily="18" charset="0"/>
              <a:cs typeface="Times New Roman" pitchFamily="18" charset="0"/>
            </a:endParaRPr>
          </a:p>
        </p:txBody>
      </p:sp>
      <p:sp>
        <p:nvSpPr>
          <p:cNvPr id="9" name="Rectangle 8"/>
          <p:cNvSpPr/>
          <p:nvPr/>
        </p:nvSpPr>
        <p:spPr>
          <a:xfrm>
            <a:off x="615480" y="1196752"/>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Thực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hiện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cương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lĩnh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Nghị</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quyết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nguyên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tắc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Đảng</a:t>
            </a:r>
            <a:endParaRPr lang="en-US" sz="2700" dirty="0">
              <a:latin typeface="Times New Roman" pitchFamily="18" charset="0"/>
              <a:cs typeface="Times New Roman" pitchFamily="18" charset="0"/>
            </a:endParaRPr>
          </a:p>
        </p:txBody>
      </p:sp>
      <p:sp>
        <p:nvSpPr>
          <p:cNvPr id="13" name="Rectangle 12"/>
          <p:cNvSpPr/>
          <p:nvPr/>
        </p:nvSpPr>
        <p:spPr>
          <a:xfrm>
            <a:off x="615480" y="1789656"/>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tu</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dưỡng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đạo</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đức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cách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mạng</a:t>
            </a:r>
            <a:endParaRPr lang="en-US" sz="2700" dirty="0">
              <a:latin typeface="Times New Roman" pitchFamily="18" charset="0"/>
              <a:cs typeface="Times New Roman" pitchFamily="18" charset="0"/>
            </a:endParaRPr>
          </a:p>
        </p:txBody>
      </p:sp>
      <p:sp>
        <p:nvSpPr>
          <p:cNvPr id="17" name="Rectangle 16"/>
          <p:cNvSpPr/>
          <p:nvPr/>
        </p:nvSpPr>
        <p:spPr>
          <a:xfrm>
            <a:off x="615480" y="2384884"/>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tự</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học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tập</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nâng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cao</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trình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độ</a:t>
            </a:r>
            <a:endParaRPr lang="en-US" sz="2700" dirty="0">
              <a:latin typeface="Times New Roman" pitchFamily="18" charset="0"/>
              <a:cs typeface="Times New Roman" pitchFamily="18" charset="0"/>
            </a:endParaRPr>
          </a:p>
        </p:txBody>
      </p:sp>
      <p:sp>
        <p:nvSpPr>
          <p:cNvPr id="18" name="Rectangle 17"/>
          <p:cNvSpPr/>
          <p:nvPr/>
        </p:nvSpPr>
        <p:spPr>
          <a:xfrm>
            <a:off x="611560" y="2996952"/>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có</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mối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quan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hệ</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mật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thiết</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với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nhân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dân</a:t>
            </a:r>
            <a:endParaRPr lang="en-US" sz="2700" dirty="0">
              <a:latin typeface="Times New Roman" pitchFamily="18" charset="0"/>
              <a:cs typeface="Times New Roman" pitchFamily="18" charset="0"/>
            </a:endParaRPr>
          </a:p>
        </p:txBody>
      </p:sp>
      <p:sp>
        <p:nvSpPr>
          <p:cNvPr id="19" name="Rectangle 18"/>
          <p:cNvSpPr/>
          <p:nvPr/>
        </p:nvSpPr>
        <p:spPr>
          <a:xfrm>
            <a:off x="615480" y="3609020"/>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chịu</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trách</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nhiệm</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năng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động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sáng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tạo</a:t>
            </a:r>
            <a:endParaRPr lang="en-US" sz="2700" dirty="0">
              <a:latin typeface="Times New Roman" pitchFamily="18" charset="0"/>
              <a:cs typeface="Times New Roman" pitchFamily="18" charset="0"/>
            </a:endParaRPr>
          </a:p>
        </p:txBody>
      </p:sp>
      <p:sp>
        <p:nvSpPr>
          <p:cNvPr id="10" name="Rectangle 1"/>
          <p:cNvSpPr>
            <a:spLocks noChangeArrowheads="1"/>
          </p:cNvSpPr>
          <p:nvPr/>
        </p:nvSpPr>
        <p:spPr bwMode="auto">
          <a:xfrm>
            <a:off x="939516" y="4869160"/>
            <a:ext cx="7412904" cy="1384995"/>
          </a:xfrm>
          <a:prstGeom prst="rect">
            <a:avLst/>
          </a:prstGeom>
          <a:solidFill>
            <a:schemeClr val="accent5">
              <a:lumMod val="40000"/>
              <a:lumOff val="60000"/>
            </a:schemeClr>
          </a:solidFill>
          <a:ln>
            <a:noFill/>
          </a:ln>
          <a:scene3d>
            <a:camera prst="orthographicFront"/>
            <a:lightRig rig="threePt" dir="t"/>
          </a:scene3d>
          <a:sp3d>
            <a:bevelT w="165100" prst="coolSlant"/>
          </a:sp3d>
        </p:spPr>
        <p:txBody>
          <a:bodyPr>
            <a:spAutoFit/>
          </a:bodyPr>
          <a:lstStyle/>
          <a:p>
            <a:pPr algn="just">
              <a:defRPr/>
            </a:pPr>
            <a:r>
              <a:rPr lang="en-US" sz="2800" dirty="0">
                <a:latin typeface="Times New Roman" pitchFamily="18" charset="0"/>
                <a:cs typeface="Times New Roman" pitchFamily="18" charset="0"/>
              </a:rPr>
              <a:t>“</a:t>
            </a:r>
            <a:r>
              <a:rPr lang="vi-VN" sz="2800" dirty="0">
                <a:latin typeface="Times New Roman" pitchFamily="18" charset="0"/>
                <a:cs typeface="Times New Roman" pitchFamily="18" charset="0"/>
              </a:rPr>
              <a:t>đảng viên phải luôn luôn đấu tranh chống phản cách mạng mà cải tạo xã hội, cải tạo thế giới, và tự cải tạo mình.</a:t>
            </a:r>
            <a:r>
              <a:rPr lang="en-US" sz="2800" dirty="0">
                <a:latin typeface="Times New Roman" pitchFamily="18" charset="0"/>
                <a:cs typeface="Times New Roman" pitchFamily="18" charset="0"/>
              </a:rPr>
              <a:t>” </a:t>
            </a:r>
            <a:r>
              <a:rPr lang="en-US" sz="2000" dirty="0">
                <a:latin typeface="Times New Roman" pitchFamily="18" charset="0"/>
                <a:cs typeface="Times New Roman" pitchFamily="18" charset="0"/>
              </a:rPr>
              <a:t>-</a:t>
            </a:r>
            <a:r>
              <a:rPr lang="en-US" sz="2000" i="1" dirty="0">
                <a:latin typeface="Times New Roman" pitchFamily="18" charset="0"/>
                <a:cs typeface="Times New Roman" pitchFamily="18" charset="0"/>
              </a:rPr>
              <a:t> HCM, 2011, t.6, tr.294</a:t>
            </a:r>
          </a:p>
        </p:txBody>
      </p:sp>
      <p:sp>
        <p:nvSpPr>
          <p:cNvPr id="11" name="Rectangle 10"/>
          <p:cNvSpPr/>
          <p:nvPr/>
        </p:nvSpPr>
        <p:spPr>
          <a:xfrm>
            <a:off x="611560" y="4221088"/>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Phải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là</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người</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luôn</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phòng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chống</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các</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tiêu</a:t>
            </a:r>
            <a:r>
              <a:rPr lang="en-GB" sz="2700" dirty="0">
                <a:latin typeface="Times New Roman" pitchFamily="18" charset="0"/>
                <a:cs typeface="Times New Roman" pitchFamily="18" charset="0"/>
              </a:rPr>
              <a:t> </a:t>
            </a:r>
            <a:r>
              <a:rPr lang="en-GB" sz="2700" dirty="0" err="1">
                <a:latin typeface="Times New Roman" pitchFamily="18" charset="0"/>
                <a:cs typeface="Times New Roman" pitchFamily="18" charset="0"/>
              </a:rPr>
              <a:t>cực</a:t>
            </a:r>
            <a:endParaRPr lang="en-US" sz="2700" dirty="0">
              <a:latin typeface="Times New Roman" pitchFamily="18" charset="0"/>
              <a:cs typeface="Times New Roman" pitchFamily="18" charset="0"/>
            </a:endParaRPr>
          </a:p>
        </p:txBody>
      </p:sp>
    </p:spTree>
    <p:extLst>
      <p:ext uri="{BB962C8B-B14F-4D97-AF65-F5344CB8AC3E}">
        <p14:creationId xmlns:p14="http://schemas.microsoft.com/office/powerpoint/2010/main" val="2715539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nodeType="afterGroup">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564" y="509771"/>
            <a:ext cx="7668852" cy="830997"/>
          </a:xfrm>
          <a:prstGeom prst="rect">
            <a:avLst/>
          </a:prstGeom>
          <a:solidFill>
            <a:schemeClr val="accent6">
              <a:lumMod val="40000"/>
              <a:lumOff val="60000"/>
            </a:schemeClr>
          </a:solidFill>
          <a:scene3d>
            <a:camera prst="orthographicFront"/>
            <a:lightRig rig="threePt" dir="t"/>
          </a:scene3d>
          <a:sp3d>
            <a:bevelT prst="convex"/>
          </a:sp3d>
        </p:spPr>
        <p:txBody>
          <a:bodyPr>
            <a:spAutoFit/>
          </a:bodyPr>
          <a:lstStyle/>
          <a:p>
            <a:pPr algn="ctr">
              <a:defRPr/>
            </a:pPr>
            <a:r>
              <a:rPr lang="en-US" sz="2400" b="1" spc="-60" dirty="0">
                <a:latin typeface="Times New Roman" pitchFamily="18" charset="0"/>
                <a:cs typeface="Times New Roman" pitchFamily="18" charset="0"/>
              </a:rPr>
              <a:t>II. TƯ TƯỞNG HỒ CHÍ MINH VỀ NHÀ NƯỚC </a:t>
            </a:r>
          </a:p>
          <a:p>
            <a:pPr algn="ctr">
              <a:defRPr/>
            </a:pPr>
            <a:r>
              <a:rPr lang="en-US" sz="2400" b="1" spc="-60" dirty="0">
                <a:latin typeface="Times New Roman" pitchFamily="18" charset="0"/>
                <a:cs typeface="Times New Roman" pitchFamily="18" charset="0"/>
              </a:rPr>
              <a:t>CỦA NHÂN DÂN, DO NHÂN DÂN, VÌ NHÂN DÂN</a:t>
            </a:r>
            <a:endParaRPr lang="en-US" sz="2400" spc="-60" dirty="0">
              <a:latin typeface="Times New Roman" pitchFamily="18" charset="0"/>
              <a:cs typeface="Times New Roman" pitchFamily="18" charset="0"/>
            </a:endParaRPr>
          </a:p>
        </p:txBody>
      </p:sp>
      <p:sp>
        <p:nvSpPr>
          <p:cNvPr id="3" name="Rectangle 2"/>
          <p:cNvSpPr/>
          <p:nvPr/>
        </p:nvSpPr>
        <p:spPr>
          <a:xfrm>
            <a:off x="519590" y="1412776"/>
            <a:ext cx="7924800" cy="523220"/>
          </a:xfrm>
          <a:prstGeom prst="rect">
            <a:avLst/>
          </a:prstGeom>
          <a:solidFill>
            <a:schemeClr val="accent5">
              <a:lumMod val="40000"/>
              <a:lumOff val="60000"/>
            </a:schemeClr>
          </a:solidFill>
          <a:scene3d>
            <a:camera prst="orthographicFront"/>
            <a:lightRig rig="threePt" dir="t"/>
          </a:scene3d>
          <a:sp3d>
            <a:bevelT w="139700" prst="cross"/>
          </a:sp3d>
        </p:spPr>
        <p:txBody>
          <a:bodyPr>
            <a:spAutoFit/>
          </a:bodyPr>
          <a:lstStyle/>
          <a:p>
            <a:pPr algn="just">
              <a:defRPr/>
            </a:pPr>
            <a:r>
              <a:rPr lang="en-GB" sz="2800" b="1" dirty="0">
                <a:latin typeface="Times New Roman" pitchFamily="18" charset="0"/>
                <a:cs typeface="Times New Roman" pitchFamily="18" charset="0"/>
              </a:rPr>
              <a:t>1. </a:t>
            </a:r>
            <a:r>
              <a:rPr lang="en-GB" sz="2800" b="1" dirty="0" err="1">
                <a:latin typeface="Times New Roman" pitchFamily="18" charset="0"/>
                <a:cs typeface="Times New Roman" pitchFamily="18" charset="0"/>
              </a:rPr>
              <a:t>Nhà</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nước</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dân</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chủ</a:t>
            </a:r>
            <a:endParaRPr lang="en-US" sz="2800" b="1" dirty="0">
              <a:latin typeface="Times New Roman" pitchFamily="18" charset="0"/>
              <a:cs typeface="Times New Roman" pitchFamily="18" charset="0"/>
            </a:endParaRPr>
          </a:p>
        </p:txBody>
      </p:sp>
      <p:sp>
        <p:nvSpPr>
          <p:cNvPr id="4" name="Rectangle 3"/>
          <p:cNvSpPr/>
          <p:nvPr/>
        </p:nvSpPr>
        <p:spPr>
          <a:xfrm>
            <a:off x="539552" y="2024844"/>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a. </a:t>
            </a:r>
            <a:r>
              <a:rPr lang="en-GB" sz="2800" b="1" i="1" dirty="0" err="1">
                <a:latin typeface="Times New Roman" pitchFamily="18" charset="0"/>
                <a:cs typeface="Times New Roman" pitchFamily="18" charset="0"/>
              </a:rPr>
              <a:t>Bản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chất</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giai</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cấp</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endParaRPr lang="en-US" sz="2800" b="1" i="1" dirty="0">
              <a:latin typeface="Times New Roman" pitchFamily="18" charset="0"/>
              <a:cs typeface="Times New Roman" pitchFamily="18" charset="0"/>
            </a:endParaRPr>
          </a:p>
        </p:txBody>
      </p:sp>
      <p:sp>
        <p:nvSpPr>
          <p:cNvPr id="6" name="Rectangle 19"/>
          <p:cNvSpPr>
            <a:spLocks noChangeArrowheads="1"/>
          </p:cNvSpPr>
          <p:nvPr/>
        </p:nvSpPr>
        <p:spPr bwMode="auto">
          <a:xfrm>
            <a:off x="899592" y="3302757"/>
            <a:ext cx="7056437" cy="522287"/>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indent="60325" algn="just">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Nhà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nước</a:t>
            </a:r>
            <a:r>
              <a:rPr lang="en-AU" sz="2800" dirty="0">
                <a:latin typeface="Times New Roman" pitchFamily="18" charset="0"/>
                <a:cs typeface="Times New Roman" pitchFamily="18" charset="0"/>
              </a:rPr>
              <a:t> do </a:t>
            </a:r>
            <a:r>
              <a:rPr lang="en-AU" sz="2800" dirty="0" err="1">
                <a:latin typeface="Times New Roman" pitchFamily="18" charset="0"/>
                <a:cs typeface="Times New Roman" pitchFamily="18" charset="0"/>
              </a:rPr>
              <a:t>Đảng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Cộng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sản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lãnh</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đạo</a:t>
            </a:r>
            <a:endParaRPr lang="en-AU" sz="2800" dirty="0">
              <a:latin typeface="Times New Roman" pitchFamily="18" charset="0"/>
              <a:cs typeface="Times New Roman" pitchFamily="18" charset="0"/>
            </a:endParaRPr>
          </a:p>
        </p:txBody>
      </p:sp>
      <p:pic>
        <p:nvPicPr>
          <p:cNvPr id="7" name="Picture 6" descr="SL - HP 1959"/>
          <p:cNvPicPr>
            <a:picLocks noChangeAspect="1" noChangeArrowheads="1"/>
          </p:cNvPicPr>
          <p:nvPr/>
        </p:nvPicPr>
        <p:blipFill>
          <a:blip r:embed="rId2" cstate="print"/>
          <a:srcRect t="2166"/>
          <a:stretch>
            <a:fillRect/>
          </a:stretch>
        </p:blipFill>
        <p:spPr bwMode="auto">
          <a:xfrm>
            <a:off x="5400092" y="4005064"/>
            <a:ext cx="3132348" cy="2196244"/>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prst="relaxedInset"/>
          </a:sp3d>
        </p:spPr>
      </p:pic>
      <p:sp>
        <p:nvSpPr>
          <p:cNvPr id="8" name="Rectangle 7"/>
          <p:cNvSpPr/>
          <p:nvPr/>
        </p:nvSpPr>
        <p:spPr>
          <a:xfrm>
            <a:off x="647564" y="3969060"/>
            <a:ext cx="4644516" cy="1938992"/>
          </a:xfrm>
          <a:prstGeom prst="rect">
            <a:avLst/>
          </a:prstGeom>
          <a:solidFill>
            <a:srgbClr val="FFFF99"/>
          </a:solidFill>
          <a:effectLst>
            <a:innerShdw blurRad="63500" dist="50800" dir="13500000">
              <a:prstClr val="black">
                <a:alpha val="50000"/>
              </a:prstClr>
            </a:innerShdw>
          </a:effectLst>
        </p:spPr>
        <p:txBody>
          <a:bodyPr>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defRPr/>
            </a:pPr>
            <a:r>
              <a:rPr lang="en-US" sz="2400" b="1" dirty="0">
                <a:ln/>
                <a:solidFill>
                  <a:srgbClr val="FF0000"/>
                </a:solidFill>
              </a:rPr>
              <a:t>“</a:t>
            </a:r>
            <a:r>
              <a:rPr lang="en-US" sz="2400" b="1" dirty="0" err="1">
                <a:ln/>
                <a:solidFill>
                  <a:srgbClr val="FF0000"/>
                </a:solidFill>
              </a:rPr>
              <a:t>Nhà</a:t>
            </a:r>
            <a:r>
              <a:rPr lang="en-US" sz="2400" b="1" dirty="0">
                <a:ln/>
                <a:solidFill>
                  <a:srgbClr val="FF0000"/>
                </a:solidFill>
              </a:rPr>
              <a:t> </a:t>
            </a:r>
            <a:r>
              <a:rPr lang="en-US" sz="2400" b="1" dirty="0" err="1">
                <a:ln/>
                <a:solidFill>
                  <a:srgbClr val="FF0000"/>
                </a:solidFill>
              </a:rPr>
              <a:t>nước</a:t>
            </a:r>
            <a:r>
              <a:rPr lang="en-US" sz="2400" b="1" dirty="0">
                <a:ln/>
                <a:solidFill>
                  <a:srgbClr val="FF0000"/>
                </a:solidFill>
              </a:rPr>
              <a:t> ta </a:t>
            </a:r>
            <a:r>
              <a:rPr lang="en-US" sz="2400" b="1" dirty="0" err="1">
                <a:ln/>
                <a:solidFill>
                  <a:srgbClr val="FF0000"/>
                </a:solidFill>
              </a:rPr>
              <a:t>là</a:t>
            </a:r>
            <a:r>
              <a:rPr lang="en-US" sz="2400" b="1" dirty="0">
                <a:ln/>
                <a:solidFill>
                  <a:srgbClr val="FF0000"/>
                </a:solidFill>
              </a:rPr>
              <a:t> </a:t>
            </a:r>
            <a:r>
              <a:rPr lang="en-US" sz="2400" b="1" dirty="0" err="1">
                <a:ln/>
                <a:solidFill>
                  <a:srgbClr val="FF0000"/>
                </a:solidFill>
              </a:rPr>
              <a:t>Nhà</a:t>
            </a:r>
            <a:r>
              <a:rPr lang="en-US" sz="2400" b="1" dirty="0">
                <a:ln/>
                <a:solidFill>
                  <a:srgbClr val="FF0000"/>
                </a:solidFill>
              </a:rPr>
              <a:t> </a:t>
            </a:r>
            <a:r>
              <a:rPr lang="en-US" sz="2400" b="1" dirty="0" err="1">
                <a:ln/>
                <a:solidFill>
                  <a:srgbClr val="FF0000"/>
                </a:solidFill>
              </a:rPr>
              <a:t>nước</a:t>
            </a:r>
            <a:r>
              <a:rPr lang="en-US" sz="2400" b="1" dirty="0">
                <a:ln/>
                <a:solidFill>
                  <a:srgbClr val="FF0000"/>
                </a:solidFill>
              </a:rPr>
              <a:t> </a:t>
            </a:r>
            <a:r>
              <a:rPr lang="en-US" sz="2400" b="1" dirty="0" err="1">
                <a:ln/>
                <a:solidFill>
                  <a:srgbClr val="FF0000"/>
                </a:solidFill>
              </a:rPr>
              <a:t>của</a:t>
            </a:r>
            <a:r>
              <a:rPr lang="en-US" sz="2400" b="1" dirty="0">
                <a:ln/>
                <a:solidFill>
                  <a:srgbClr val="FF0000"/>
                </a:solidFill>
              </a:rPr>
              <a:t> </a:t>
            </a:r>
            <a:r>
              <a:rPr lang="en-US" sz="2400" b="1" dirty="0" err="1">
                <a:ln/>
                <a:solidFill>
                  <a:srgbClr val="FF0000"/>
                </a:solidFill>
              </a:rPr>
              <a:t>nhân</a:t>
            </a:r>
            <a:r>
              <a:rPr lang="en-US" sz="2400" b="1" dirty="0">
                <a:ln/>
                <a:solidFill>
                  <a:srgbClr val="FF0000"/>
                </a:solidFill>
              </a:rPr>
              <a:t> </a:t>
            </a:r>
            <a:r>
              <a:rPr lang="en-US" sz="2400" b="1" dirty="0" err="1">
                <a:ln/>
                <a:solidFill>
                  <a:srgbClr val="FF0000"/>
                </a:solidFill>
              </a:rPr>
              <a:t>dân</a:t>
            </a:r>
            <a:r>
              <a:rPr lang="en-US" sz="2400" b="1" dirty="0">
                <a:ln/>
                <a:solidFill>
                  <a:srgbClr val="FF0000"/>
                </a:solidFill>
              </a:rPr>
              <a:t>, </a:t>
            </a:r>
            <a:r>
              <a:rPr lang="en-US" sz="2400" b="1" dirty="0" err="1">
                <a:ln/>
                <a:solidFill>
                  <a:srgbClr val="FF0000"/>
                </a:solidFill>
              </a:rPr>
              <a:t>dựa</a:t>
            </a:r>
            <a:r>
              <a:rPr lang="en-US" sz="2400" b="1" dirty="0">
                <a:ln/>
                <a:solidFill>
                  <a:srgbClr val="FF0000"/>
                </a:solidFill>
              </a:rPr>
              <a:t> </a:t>
            </a:r>
            <a:r>
              <a:rPr lang="en-US" sz="2400" b="1" dirty="0" err="1">
                <a:ln/>
                <a:solidFill>
                  <a:srgbClr val="FF0000"/>
                </a:solidFill>
              </a:rPr>
              <a:t>trên</a:t>
            </a:r>
            <a:r>
              <a:rPr lang="en-US" sz="2400" b="1" dirty="0">
                <a:ln/>
                <a:solidFill>
                  <a:srgbClr val="FF0000"/>
                </a:solidFill>
              </a:rPr>
              <a:t> </a:t>
            </a:r>
            <a:r>
              <a:rPr lang="en-US" sz="2400" b="1" dirty="0" err="1">
                <a:ln/>
                <a:solidFill>
                  <a:srgbClr val="FF0000"/>
                </a:solidFill>
              </a:rPr>
              <a:t>nền</a:t>
            </a:r>
            <a:r>
              <a:rPr lang="en-US" sz="2400" b="1" dirty="0">
                <a:ln/>
                <a:solidFill>
                  <a:srgbClr val="FF0000"/>
                </a:solidFill>
              </a:rPr>
              <a:t> </a:t>
            </a:r>
            <a:r>
              <a:rPr lang="en-US" sz="2400" b="1" dirty="0" err="1">
                <a:ln/>
                <a:solidFill>
                  <a:srgbClr val="FF0000"/>
                </a:solidFill>
              </a:rPr>
              <a:t>tảng</a:t>
            </a:r>
            <a:r>
              <a:rPr lang="en-US" sz="2400" b="1" dirty="0">
                <a:ln/>
                <a:solidFill>
                  <a:srgbClr val="FF0000"/>
                </a:solidFill>
              </a:rPr>
              <a:t> </a:t>
            </a:r>
            <a:r>
              <a:rPr lang="en-US" sz="2400" b="1" dirty="0" err="1">
                <a:ln/>
                <a:solidFill>
                  <a:srgbClr val="FF0000"/>
                </a:solidFill>
              </a:rPr>
              <a:t>liên</a:t>
            </a:r>
            <a:r>
              <a:rPr lang="en-US" sz="2400" b="1" dirty="0">
                <a:ln/>
                <a:solidFill>
                  <a:srgbClr val="FF0000"/>
                </a:solidFill>
              </a:rPr>
              <a:t> minh </a:t>
            </a:r>
            <a:r>
              <a:rPr lang="en-US" sz="2400" b="1" dirty="0" err="1">
                <a:ln/>
                <a:solidFill>
                  <a:srgbClr val="FF0000"/>
                </a:solidFill>
              </a:rPr>
              <a:t>công</a:t>
            </a:r>
            <a:r>
              <a:rPr lang="en-US" sz="2400" b="1" dirty="0">
                <a:ln/>
                <a:solidFill>
                  <a:srgbClr val="FF0000"/>
                </a:solidFill>
              </a:rPr>
              <a:t> </a:t>
            </a:r>
            <a:r>
              <a:rPr lang="en-US" sz="2400" b="1" dirty="0" err="1">
                <a:ln/>
                <a:solidFill>
                  <a:srgbClr val="FF0000"/>
                </a:solidFill>
              </a:rPr>
              <a:t>nông</a:t>
            </a:r>
            <a:r>
              <a:rPr lang="en-US" sz="2400" b="1" dirty="0">
                <a:ln/>
                <a:solidFill>
                  <a:srgbClr val="FF0000"/>
                </a:solidFill>
              </a:rPr>
              <a:t>… </a:t>
            </a:r>
            <a:r>
              <a:rPr lang="en-US" sz="2400" b="1" dirty="0" err="1">
                <a:ln/>
                <a:solidFill>
                  <a:srgbClr val="FF0000"/>
                </a:solidFill>
              </a:rPr>
              <a:t>mà</a:t>
            </a:r>
            <a:r>
              <a:rPr lang="en-US" sz="2400" b="1" dirty="0">
                <a:ln/>
                <a:solidFill>
                  <a:srgbClr val="FF0000"/>
                </a:solidFill>
              </a:rPr>
              <a:t> </a:t>
            </a:r>
            <a:r>
              <a:rPr lang="en-US" sz="2400" b="1" dirty="0" err="1">
                <a:ln/>
                <a:solidFill>
                  <a:srgbClr val="FF0000"/>
                </a:solidFill>
              </a:rPr>
              <a:t>đội</a:t>
            </a:r>
            <a:r>
              <a:rPr lang="en-US" sz="2400" b="1" dirty="0">
                <a:ln/>
                <a:solidFill>
                  <a:srgbClr val="FF0000"/>
                </a:solidFill>
              </a:rPr>
              <a:t> </a:t>
            </a:r>
            <a:r>
              <a:rPr lang="en-US" sz="2400" b="1" dirty="0" err="1">
                <a:ln/>
                <a:solidFill>
                  <a:srgbClr val="FF0000"/>
                </a:solidFill>
              </a:rPr>
              <a:t>tiên</a:t>
            </a:r>
            <a:r>
              <a:rPr lang="en-US" sz="2400" b="1" dirty="0">
                <a:ln/>
                <a:solidFill>
                  <a:srgbClr val="FF0000"/>
                </a:solidFill>
              </a:rPr>
              <a:t> </a:t>
            </a:r>
            <a:r>
              <a:rPr lang="en-US" sz="2400" b="1" dirty="0" err="1">
                <a:ln/>
                <a:solidFill>
                  <a:srgbClr val="FF0000"/>
                </a:solidFill>
              </a:rPr>
              <a:t>phong</a:t>
            </a:r>
            <a:r>
              <a:rPr lang="en-US" sz="2400" b="1" dirty="0">
                <a:ln/>
                <a:solidFill>
                  <a:srgbClr val="FF0000"/>
                </a:solidFill>
              </a:rPr>
              <a:t> </a:t>
            </a:r>
            <a:r>
              <a:rPr lang="en-US" sz="2400" b="1" dirty="0" err="1">
                <a:ln/>
                <a:solidFill>
                  <a:srgbClr val="FF0000"/>
                </a:solidFill>
              </a:rPr>
              <a:t>của</a:t>
            </a:r>
            <a:r>
              <a:rPr lang="en-US" sz="2400" b="1" dirty="0">
                <a:ln/>
                <a:solidFill>
                  <a:srgbClr val="FF0000"/>
                </a:solidFill>
              </a:rPr>
              <a:t> </a:t>
            </a:r>
            <a:r>
              <a:rPr lang="en-US" sz="2400" b="1" dirty="0" err="1">
                <a:ln/>
                <a:solidFill>
                  <a:srgbClr val="FF0000"/>
                </a:solidFill>
              </a:rPr>
              <a:t>nó</a:t>
            </a:r>
            <a:r>
              <a:rPr lang="en-US" sz="2400" b="1" dirty="0">
                <a:ln/>
                <a:solidFill>
                  <a:srgbClr val="FF0000"/>
                </a:solidFill>
              </a:rPr>
              <a:t> </a:t>
            </a:r>
            <a:r>
              <a:rPr lang="en-US" sz="2400" b="1" dirty="0" err="1">
                <a:ln/>
                <a:solidFill>
                  <a:srgbClr val="FF0000"/>
                </a:solidFill>
              </a:rPr>
              <a:t>là</a:t>
            </a:r>
            <a:r>
              <a:rPr lang="en-US" sz="2400" b="1" dirty="0">
                <a:ln/>
                <a:solidFill>
                  <a:srgbClr val="FF0000"/>
                </a:solidFill>
              </a:rPr>
              <a:t> </a:t>
            </a:r>
            <a:r>
              <a:rPr lang="en-US" sz="2400" b="1" dirty="0" err="1">
                <a:ln/>
                <a:solidFill>
                  <a:srgbClr val="FF0000"/>
                </a:solidFill>
              </a:rPr>
              <a:t>Đảng</a:t>
            </a:r>
            <a:r>
              <a:rPr lang="en-US" sz="2400" b="1" dirty="0">
                <a:ln/>
                <a:solidFill>
                  <a:srgbClr val="FF0000"/>
                </a:solidFill>
              </a:rPr>
              <a:t> Lao </a:t>
            </a:r>
            <a:r>
              <a:rPr lang="en-US" sz="2400" b="1" dirty="0" err="1">
                <a:ln/>
                <a:solidFill>
                  <a:srgbClr val="FF0000"/>
                </a:solidFill>
              </a:rPr>
              <a:t>động</a:t>
            </a:r>
            <a:r>
              <a:rPr lang="en-US" sz="2400" b="1" dirty="0">
                <a:ln/>
                <a:solidFill>
                  <a:srgbClr val="FF0000"/>
                </a:solidFill>
              </a:rPr>
              <a:t> </a:t>
            </a:r>
            <a:r>
              <a:rPr lang="en-US" sz="2400" b="1" dirty="0" err="1">
                <a:ln/>
                <a:solidFill>
                  <a:srgbClr val="FF0000"/>
                </a:solidFill>
              </a:rPr>
              <a:t>Việt</a:t>
            </a:r>
            <a:r>
              <a:rPr lang="en-US" sz="2400" b="1" dirty="0">
                <a:ln/>
                <a:solidFill>
                  <a:srgbClr val="FF0000"/>
                </a:solidFill>
              </a:rPr>
              <a:t> Nam </a:t>
            </a:r>
            <a:r>
              <a:rPr lang="en-US" sz="2400" b="1" dirty="0" err="1">
                <a:ln/>
                <a:solidFill>
                  <a:srgbClr val="FF0000"/>
                </a:solidFill>
              </a:rPr>
              <a:t>lãnh</a:t>
            </a:r>
            <a:r>
              <a:rPr lang="en-US" sz="2400" b="1" dirty="0">
                <a:ln/>
                <a:solidFill>
                  <a:srgbClr val="FF0000"/>
                </a:solidFill>
              </a:rPr>
              <a:t> </a:t>
            </a:r>
            <a:r>
              <a:rPr lang="en-US" sz="2400" b="1" dirty="0" err="1">
                <a:ln/>
                <a:solidFill>
                  <a:srgbClr val="FF0000"/>
                </a:solidFill>
              </a:rPr>
              <a:t>đạo</a:t>
            </a:r>
            <a:r>
              <a:rPr lang="en-US" sz="2400" b="1" dirty="0">
                <a:ln/>
                <a:solidFill>
                  <a:srgbClr val="FF0000"/>
                </a:solidFill>
              </a:rPr>
              <a:t>”</a:t>
            </a:r>
            <a:r>
              <a:rPr lang="en-US" sz="2400" b="1" dirty="0">
                <a:ln w="1905"/>
                <a:solidFill>
                  <a:srgbClr val="FF0000"/>
                </a:solidFill>
                <a:effectLst>
                  <a:innerShdw blurRad="69850" dist="43180" dir="5400000">
                    <a:srgbClr val="000000">
                      <a:alpha val="65000"/>
                    </a:srgbClr>
                  </a:innerShdw>
                </a:effectLst>
              </a:rPr>
              <a:t> </a:t>
            </a:r>
            <a:endParaRPr lang="en-US" sz="2400" b="1" dirty="0">
              <a:ln/>
              <a:solidFill>
                <a:srgbClr val="FF0000"/>
              </a:solidFill>
            </a:endParaRPr>
          </a:p>
        </p:txBody>
      </p:sp>
      <p:sp>
        <p:nvSpPr>
          <p:cNvPr id="9" name="Rectangle 8"/>
          <p:cNvSpPr/>
          <p:nvPr/>
        </p:nvSpPr>
        <p:spPr>
          <a:xfrm>
            <a:off x="1714315" y="5873206"/>
            <a:ext cx="3541761" cy="400110"/>
          </a:xfrm>
          <a:prstGeom prst="rect">
            <a:avLst/>
          </a:prstGeom>
          <a:solidFill>
            <a:schemeClr val="accent5">
              <a:lumMod val="20000"/>
              <a:lumOff val="80000"/>
            </a:schemeClr>
          </a:solidFill>
          <a:scene3d>
            <a:camera prst="orthographicFront"/>
            <a:lightRig rig="threePt" dir="t"/>
          </a:scene3d>
          <a:sp3d>
            <a:bevelT w="139700" prst="cross"/>
          </a:sp3d>
        </p:spPr>
        <p:txBody>
          <a:bodyPr>
            <a:spAutoFit/>
          </a:bodyPr>
          <a:lstStyle/>
          <a:p>
            <a:pPr algn="ctr">
              <a:defRPr/>
            </a:pPr>
            <a:r>
              <a:rPr lang="en-US" sz="2000" i="1" dirty="0" err="1">
                <a:ln/>
                <a:latin typeface="+mj-lt"/>
              </a:rPr>
              <a:t>Lời</a:t>
            </a:r>
            <a:r>
              <a:rPr lang="en-US" sz="2000" i="1" dirty="0">
                <a:ln/>
                <a:latin typeface="+mj-lt"/>
              </a:rPr>
              <a:t> </a:t>
            </a:r>
            <a:r>
              <a:rPr lang="en-US" sz="2000" i="1" dirty="0" err="1">
                <a:ln/>
                <a:latin typeface="+mj-lt"/>
              </a:rPr>
              <a:t>nói</a:t>
            </a:r>
            <a:r>
              <a:rPr lang="en-US" sz="2000" i="1" dirty="0">
                <a:ln/>
                <a:latin typeface="+mj-lt"/>
              </a:rPr>
              <a:t> </a:t>
            </a:r>
            <a:r>
              <a:rPr lang="en-US" sz="2000" i="1" dirty="0" err="1">
                <a:ln/>
                <a:latin typeface="+mj-lt"/>
              </a:rPr>
              <a:t>đầu</a:t>
            </a:r>
            <a:r>
              <a:rPr lang="en-US" sz="2000" i="1" dirty="0">
                <a:ln/>
                <a:latin typeface="+mj-lt"/>
              </a:rPr>
              <a:t> </a:t>
            </a:r>
            <a:r>
              <a:rPr lang="en-US" sz="2000" i="1" dirty="0" err="1">
                <a:ln/>
                <a:latin typeface="+mj-lt"/>
              </a:rPr>
              <a:t>của</a:t>
            </a:r>
            <a:r>
              <a:rPr lang="en-US" sz="2000" i="1" dirty="0">
                <a:ln/>
                <a:latin typeface="+mj-lt"/>
              </a:rPr>
              <a:t> </a:t>
            </a:r>
            <a:r>
              <a:rPr lang="en-US" sz="2000" i="1" dirty="0" err="1">
                <a:ln/>
                <a:latin typeface="+mj-lt"/>
              </a:rPr>
              <a:t>Hiến</a:t>
            </a:r>
            <a:r>
              <a:rPr lang="en-US" sz="2000" i="1" dirty="0">
                <a:ln/>
                <a:latin typeface="+mj-lt"/>
              </a:rPr>
              <a:t> </a:t>
            </a:r>
            <a:r>
              <a:rPr lang="en-US" sz="2000" i="1" dirty="0" err="1">
                <a:ln/>
                <a:latin typeface="+mj-lt"/>
              </a:rPr>
              <a:t>pháp</a:t>
            </a:r>
            <a:r>
              <a:rPr lang="en-US" sz="2000" i="1" dirty="0">
                <a:ln/>
                <a:latin typeface="+mj-lt"/>
              </a:rPr>
              <a:t> 1959</a:t>
            </a:r>
          </a:p>
        </p:txBody>
      </p:sp>
      <p:sp>
        <p:nvSpPr>
          <p:cNvPr id="11" name="Rectangle 19"/>
          <p:cNvSpPr>
            <a:spLocks noChangeArrowheads="1"/>
          </p:cNvSpPr>
          <p:nvPr/>
        </p:nvSpPr>
        <p:spPr bwMode="auto">
          <a:xfrm>
            <a:off x="719572" y="2672916"/>
            <a:ext cx="7760177" cy="523220"/>
          </a:xfrm>
          <a:prstGeom prst="rect">
            <a:avLst/>
          </a:prstGeom>
          <a:solidFill>
            <a:schemeClr val="accent6">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indent="60325" algn="just">
              <a:defRPr/>
            </a:pPr>
            <a:r>
              <a:rPr lang="en-AU" sz="2800" dirty="0"/>
              <a:t>* </a:t>
            </a:r>
            <a:r>
              <a:rPr lang="en-AU" sz="2800" dirty="0" err="1"/>
              <a:t>Nhà</a:t>
            </a:r>
            <a:r>
              <a:rPr lang="en-AU" sz="2800" dirty="0"/>
              <a:t> </a:t>
            </a:r>
            <a:r>
              <a:rPr lang="en-AU" sz="2800" dirty="0" err="1"/>
              <a:t>nước</a:t>
            </a:r>
            <a:r>
              <a:rPr lang="en-AU" sz="2800" dirty="0"/>
              <a:t> </a:t>
            </a:r>
            <a:r>
              <a:rPr lang="en-AU" sz="2800" dirty="0" err="1"/>
              <a:t>mang</a:t>
            </a:r>
            <a:r>
              <a:rPr lang="en-AU" sz="2800" dirty="0"/>
              <a:t> </a:t>
            </a:r>
            <a:r>
              <a:rPr lang="en-AU" sz="2800" dirty="0" err="1"/>
              <a:t>bản</a:t>
            </a:r>
            <a:r>
              <a:rPr lang="en-AU" sz="2800" dirty="0"/>
              <a:t> </a:t>
            </a:r>
            <a:r>
              <a:rPr lang="en-AU" sz="2800" dirty="0" err="1"/>
              <a:t>chất</a:t>
            </a:r>
            <a:r>
              <a:rPr lang="en-AU" sz="2800" dirty="0"/>
              <a:t> </a:t>
            </a:r>
            <a:r>
              <a:rPr lang="en-AU" sz="2800" dirty="0" err="1"/>
              <a:t>giai</a:t>
            </a:r>
            <a:r>
              <a:rPr lang="en-AU" sz="2800" dirty="0"/>
              <a:t> </a:t>
            </a:r>
            <a:r>
              <a:rPr lang="en-AU" sz="2800" dirty="0" err="1"/>
              <a:t>cấp</a:t>
            </a:r>
            <a:r>
              <a:rPr lang="en-AU" sz="2800" dirty="0"/>
              <a:t> </a:t>
            </a:r>
            <a:r>
              <a:rPr lang="en-AU" sz="2800" dirty="0" err="1"/>
              <a:t>công</a:t>
            </a:r>
            <a:r>
              <a:rPr lang="en-AU" sz="2800" dirty="0"/>
              <a:t> </a:t>
            </a:r>
            <a:r>
              <a:rPr lang="en-AU" sz="2800" dirty="0" err="1"/>
              <a:t>nhân</a:t>
            </a:r>
            <a:endParaRPr lang="en-AU" sz="2800" dirty="0"/>
          </a:p>
        </p:txBody>
      </p:sp>
    </p:spTree>
    <p:extLst>
      <p:ext uri="{BB962C8B-B14F-4D97-AF65-F5344CB8AC3E}">
        <p14:creationId xmlns:p14="http://schemas.microsoft.com/office/powerpoint/2010/main" val="1064680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heckerboard(across)">
                                      <p:cBhvr>
                                        <p:cTn id="14" dur="500"/>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1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trips(downLeft)">
                                      <p:cBhvr>
                                        <p:cTn id="24" dur="10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1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strips(downLeft)">
                                      <p:cBhvr>
                                        <p:cTn id="29" dur="1000"/>
                                        <p:tgtEl>
                                          <p:spTgt spid="6"/>
                                        </p:tgtEl>
                                      </p:cBhvr>
                                    </p:animEffect>
                                  </p:childTnLst>
                                </p:cTn>
                              </p:par>
                            </p:childTnLst>
                          </p:cTn>
                        </p:par>
                        <p:par>
                          <p:cTn id="30" fill="hold" nodeType="afterGroup">
                            <p:stCondLst>
                              <p:cond delay="1000"/>
                            </p:stCondLst>
                            <p:childTnLst>
                              <p:par>
                                <p:cTn id="31" presetID="9"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childTnLst>
                          </p:cTn>
                        </p:par>
                        <p:par>
                          <p:cTn id="34" fill="hold" nodeType="afterGroup">
                            <p:stCondLst>
                              <p:cond delay="1500"/>
                            </p:stCondLst>
                            <p:childTnLst>
                              <p:par>
                                <p:cTn id="35" presetID="18" presetClass="entr" presetSubtype="12" fill="hold" nodeType="afterEffect">
                                  <p:stCondLst>
                                    <p:cond delay="500"/>
                                  </p:stCondLst>
                                  <p:childTnLst>
                                    <p:set>
                                      <p:cBhvr>
                                        <p:cTn id="36" dur="1" fill="hold">
                                          <p:stCondLst>
                                            <p:cond delay="0"/>
                                          </p:stCondLst>
                                        </p:cTn>
                                        <p:tgtEl>
                                          <p:spTgt spid="8"/>
                                        </p:tgtEl>
                                        <p:attrNameLst>
                                          <p:attrName>style.visibility</p:attrName>
                                        </p:attrNameLst>
                                      </p:cBhvr>
                                      <p:to>
                                        <p:strVal val="visible"/>
                                      </p:to>
                                    </p:set>
                                    <p:animEffect transition="in" filter="strips(downLeft)">
                                      <p:cBhvr>
                                        <p:cTn id="37" dur="500"/>
                                        <p:tgtEl>
                                          <p:spTgt spid="8"/>
                                        </p:tgtEl>
                                      </p:cBhvr>
                                    </p:animEffect>
                                  </p:childTnLst>
                                </p:cTn>
                              </p:par>
                            </p:childTnLst>
                          </p:cTn>
                        </p:par>
                        <p:par>
                          <p:cTn id="38" fill="hold" nodeType="afterGroup">
                            <p:stCondLst>
                              <p:cond delay="2500"/>
                            </p:stCondLst>
                            <p:childTnLst>
                              <p:par>
                                <p:cTn id="39" presetID="5" presetClass="entr" presetSubtype="10" fill="hold" nodeType="afterEffect">
                                  <p:stCondLst>
                                    <p:cond delay="250"/>
                                  </p:stCondLst>
                                  <p:childTnLst>
                                    <p:set>
                                      <p:cBhvr>
                                        <p:cTn id="40" dur="1" fill="hold">
                                          <p:stCondLst>
                                            <p:cond delay="0"/>
                                          </p:stCondLst>
                                        </p:cTn>
                                        <p:tgtEl>
                                          <p:spTgt spid="9"/>
                                        </p:tgtEl>
                                        <p:attrNameLst>
                                          <p:attrName>style.visibility</p:attrName>
                                        </p:attrNameLst>
                                      </p:cBhvr>
                                      <p:to>
                                        <p:strVal val="visible"/>
                                      </p:to>
                                    </p:set>
                                    <p:animEffect transition="in" filter="checkerboard(across)">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63588" y="2113692"/>
            <a:ext cx="7583372" cy="523220"/>
          </a:xfrm>
          <a:prstGeom prst="rect">
            <a:avLst/>
          </a:prstGeom>
          <a:solidFill>
            <a:schemeClr val="accent3">
              <a:lumMod val="40000"/>
              <a:lumOff val="60000"/>
            </a:schemeClr>
          </a:solidFill>
          <a:scene3d>
            <a:camera prst="orthographicFront"/>
            <a:lightRig rig="threePt" dir="t"/>
          </a:scene3d>
          <a:sp3d>
            <a:bevelT w="139700" prst="cross"/>
          </a:sp3d>
        </p:spPr>
        <p:txBody>
          <a:bodyPr>
            <a:spAutoFit/>
          </a:bodyPr>
          <a:lstStyle/>
          <a:p>
            <a:pPr eaLnBrk="0" hangingPunct="0">
              <a:spcBef>
                <a:spcPts val="0"/>
              </a:spcBef>
              <a:buFont typeface="Arial" charset="0"/>
              <a:buNone/>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Định</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hướng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đưa</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đất</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nước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quá</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độ</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lên</a:t>
            </a:r>
            <a:r>
              <a:rPr lang="en-AU" sz="2800" dirty="0">
                <a:latin typeface="Times New Roman" pitchFamily="18" charset="0"/>
                <a:cs typeface="Times New Roman" pitchFamily="18" charset="0"/>
              </a:rPr>
              <a:t> CNXH</a:t>
            </a:r>
            <a:endParaRPr lang="en-US" sz="2800" dirty="0">
              <a:latin typeface="Times New Roman" pitchFamily="18" charset="0"/>
              <a:cs typeface="Times New Roman" pitchFamily="18" charset="0"/>
            </a:endParaRPr>
          </a:p>
        </p:txBody>
      </p:sp>
      <p:sp>
        <p:nvSpPr>
          <p:cNvPr id="10" name="Rectangle 4"/>
          <p:cNvSpPr>
            <a:spLocks noChangeArrowheads="1"/>
          </p:cNvSpPr>
          <p:nvPr/>
        </p:nvSpPr>
        <p:spPr bwMode="auto">
          <a:xfrm>
            <a:off x="683568" y="2852936"/>
            <a:ext cx="4212468" cy="1261884"/>
          </a:xfrm>
          <a:prstGeom prst="rect">
            <a:avLst/>
          </a:prstGeom>
          <a:solidFill>
            <a:schemeClr val="accent6">
              <a:lumMod val="40000"/>
              <a:lumOff val="60000"/>
            </a:schemeClr>
          </a:solidFill>
          <a:ln w="9525">
            <a:noFill/>
            <a:miter lim="800000"/>
            <a:headEnd/>
            <a:tailEnd/>
          </a:ln>
          <a:effectLst>
            <a:outerShdw blurRad="50800" dist="38100" algn="l" rotWithShape="0">
              <a:prstClr val="black">
                <a:alpha val="40000"/>
              </a:prstClr>
            </a:outerShdw>
          </a:effectLst>
          <a:scene3d>
            <a:camera prst="orthographicFront"/>
            <a:lightRig rig="threePt" dir="t"/>
          </a:scene3d>
          <a:sp3d>
            <a:bevelT prst="relaxedInset"/>
          </a:sp3d>
        </p:spPr>
        <p:txBody>
          <a:bodyPr>
            <a:spAutoFit/>
          </a:bodyPr>
          <a:lstStyle/>
          <a:p>
            <a:pPr algn="just">
              <a:defRPr/>
            </a:pPr>
            <a:r>
              <a:rPr lang="en-US" sz="2800" dirty="0">
                <a:latin typeface="Times New Roman" pitchFamily="18" charset="0"/>
                <a:cs typeface="Times New Roman" pitchFamily="18" charset="0"/>
              </a:rPr>
              <a:t>“</a:t>
            </a:r>
            <a:r>
              <a:rPr lang="vi-VN" sz="2800" dirty="0">
                <a:latin typeface="Times New Roman" pitchFamily="18" charset="0"/>
                <a:cs typeface="Times New Roman" pitchFamily="18" charset="0"/>
              </a:rPr>
              <a:t>Tính chất Nhà nước là vấn đề cơ bản của Hiến pháp</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t.12, tr.370</a:t>
            </a:r>
          </a:p>
        </p:txBody>
      </p:sp>
      <p:sp>
        <p:nvSpPr>
          <p:cNvPr id="11" name="Rectangle 5"/>
          <p:cNvSpPr>
            <a:spLocks noChangeArrowheads="1"/>
          </p:cNvSpPr>
          <p:nvPr/>
        </p:nvSpPr>
        <p:spPr bwMode="auto">
          <a:xfrm>
            <a:off x="4772110" y="4457434"/>
            <a:ext cx="3724326" cy="1815882"/>
          </a:xfrm>
          <a:prstGeom prst="rect">
            <a:avLst/>
          </a:prstGeom>
          <a:solidFill>
            <a:schemeClr val="accent5">
              <a:lumMod val="40000"/>
              <a:lumOff val="60000"/>
            </a:schemeClr>
          </a:solidFill>
          <a:ln w="9525">
            <a:noFill/>
            <a:miter lim="800000"/>
            <a:headEnd/>
            <a:tailEnd/>
          </a:ln>
          <a:scene3d>
            <a:camera prst="orthographicFront"/>
            <a:lightRig rig="threePt" dir="t"/>
          </a:scene3d>
          <a:sp3d>
            <a:bevelT w="139700" prst="cross"/>
          </a:sp3d>
        </p:spPr>
        <p:txBody>
          <a:bodyPr>
            <a:spAutoFit/>
          </a:bodyPr>
          <a:lstStyle/>
          <a:p>
            <a:pPr algn="just">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phát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triển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tạo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kinh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tế</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quốc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theo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chủ</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nghĩa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xã</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hội</a:t>
            </a:r>
            <a:r>
              <a:rPr lang="en-GB" sz="2800" dirty="0">
                <a:latin typeface="Times New Roman" pitchFamily="18" charset="0"/>
                <a:cs typeface="Times New Roman" pitchFamily="18" charset="0"/>
              </a:rPr>
              <a:t>,...” </a:t>
            </a:r>
            <a:r>
              <a:rPr lang="en-GB" sz="2000" i="1" dirty="0">
                <a:latin typeface="Times New Roman" pitchFamily="18" charset="0"/>
                <a:cs typeface="Times New Roman" pitchFamily="18" charset="0"/>
              </a:rPr>
              <a:t>HCM, 2011, t.12, tr.372</a:t>
            </a:r>
            <a:endParaRPr lang="en-US" sz="2000" i="1" dirty="0">
              <a:latin typeface="Times New Roman" pitchFamily="18" charset="0"/>
              <a:cs typeface="Times New Roman" pitchFamily="18" charset="0"/>
            </a:endParaRPr>
          </a:p>
        </p:txBody>
      </p:sp>
      <p:sp>
        <p:nvSpPr>
          <p:cNvPr id="12" name="Rectangle 6"/>
          <p:cNvSpPr>
            <a:spLocks noChangeArrowheads="1"/>
          </p:cNvSpPr>
          <p:nvPr/>
        </p:nvSpPr>
        <p:spPr bwMode="auto">
          <a:xfrm>
            <a:off x="5110128" y="2904622"/>
            <a:ext cx="3278296" cy="830997"/>
          </a:xfrm>
          <a:prstGeom prst="rect">
            <a:avLst/>
          </a:prstGeom>
          <a:solidFill>
            <a:srgbClr val="FFFF99"/>
          </a:solidFill>
          <a:ln w="9525">
            <a:noFill/>
            <a:miter lim="800000"/>
            <a:headEnd/>
            <a:tailEnd/>
          </a:ln>
          <a:scene3d>
            <a:camera prst="orthographicFront"/>
            <a:lightRig rig="threePt" dir="t"/>
          </a:scene3d>
          <a:sp3d>
            <a:bevelT prst="convex"/>
          </a:sp3d>
        </p:spPr>
        <p:txBody>
          <a:bodyPr>
            <a:spAutoFit/>
          </a:bodyPr>
          <a:lstStyle/>
          <a:p>
            <a:pPr algn="ctr">
              <a:defRPr/>
            </a:pPr>
            <a:r>
              <a:rPr lang="en-GB" dirty="0" err="1">
                <a:solidFill>
                  <a:srgbClr val="FF0000"/>
                </a:solidFill>
                <a:latin typeface="Times New Roman" pitchFamily="18" charset="0"/>
                <a:ea typeface="Tahoma" pitchFamily="34" charset="0"/>
                <a:cs typeface="Times New Roman" pitchFamily="18" charset="0"/>
              </a:rPr>
              <a:t>Trích</a:t>
            </a:r>
            <a:r>
              <a:rPr lang="en-GB" dirty="0">
                <a:solidFill>
                  <a:srgbClr val="FF0000"/>
                </a:solidFill>
                <a:latin typeface="Times New Roman" pitchFamily="18" charset="0"/>
                <a:ea typeface="Tahoma" pitchFamily="34" charset="0"/>
                <a:cs typeface="Times New Roman" pitchFamily="18" charset="0"/>
              </a:rPr>
              <a:t> </a:t>
            </a:r>
            <a:r>
              <a:rPr lang="en-GB" i="1" dirty="0" err="1">
                <a:solidFill>
                  <a:srgbClr val="FF0000"/>
                </a:solidFill>
                <a:latin typeface="Times New Roman" pitchFamily="18" charset="0"/>
                <a:ea typeface="Tahoma" pitchFamily="34" charset="0"/>
                <a:cs typeface="Times New Roman" pitchFamily="18" charset="0"/>
              </a:rPr>
              <a:t>Dự</a:t>
            </a:r>
            <a:r>
              <a:rPr lang="en-GB" i="1" dirty="0">
                <a:solidFill>
                  <a:srgbClr val="FF0000"/>
                </a:solidFill>
                <a:latin typeface="Times New Roman" pitchFamily="18" charset="0"/>
                <a:ea typeface="Tahoma" pitchFamily="34" charset="0"/>
                <a:cs typeface="Times New Roman" pitchFamily="18" charset="0"/>
              </a:rPr>
              <a:t> </a:t>
            </a:r>
            <a:r>
              <a:rPr lang="en-GB" i="1" dirty="0" err="1">
                <a:solidFill>
                  <a:srgbClr val="FF0000"/>
                </a:solidFill>
                <a:latin typeface="Times New Roman" pitchFamily="18" charset="0"/>
                <a:ea typeface="Tahoma" pitchFamily="34" charset="0"/>
                <a:cs typeface="Times New Roman" pitchFamily="18" charset="0"/>
              </a:rPr>
              <a:t>thảo</a:t>
            </a:r>
            <a:r>
              <a:rPr lang="en-GB" i="1" dirty="0">
                <a:solidFill>
                  <a:srgbClr val="FF0000"/>
                </a:solidFill>
                <a:latin typeface="Times New Roman" pitchFamily="18" charset="0"/>
                <a:ea typeface="Tahoma" pitchFamily="34" charset="0"/>
                <a:cs typeface="Times New Roman" pitchFamily="18" charset="0"/>
              </a:rPr>
              <a:t> </a:t>
            </a:r>
            <a:r>
              <a:rPr lang="en-GB" i="1" dirty="0" err="1">
                <a:solidFill>
                  <a:srgbClr val="FF0000"/>
                </a:solidFill>
                <a:latin typeface="Times New Roman" pitchFamily="18" charset="0"/>
                <a:ea typeface="Tahoma" pitchFamily="34" charset="0"/>
                <a:cs typeface="Times New Roman" pitchFamily="18" charset="0"/>
              </a:rPr>
              <a:t>hiến</a:t>
            </a:r>
            <a:r>
              <a:rPr lang="en-GB" i="1" dirty="0">
                <a:solidFill>
                  <a:srgbClr val="FF0000"/>
                </a:solidFill>
                <a:latin typeface="Times New Roman" pitchFamily="18" charset="0"/>
                <a:ea typeface="Tahoma" pitchFamily="34" charset="0"/>
                <a:cs typeface="Times New Roman" pitchFamily="18" charset="0"/>
              </a:rPr>
              <a:t> </a:t>
            </a:r>
            <a:r>
              <a:rPr lang="en-GB" i="1" dirty="0" err="1">
                <a:solidFill>
                  <a:srgbClr val="FF0000"/>
                </a:solidFill>
                <a:latin typeface="Times New Roman" pitchFamily="18" charset="0"/>
                <a:ea typeface="Tahoma" pitchFamily="34" charset="0"/>
                <a:cs typeface="Times New Roman" pitchFamily="18" charset="0"/>
              </a:rPr>
              <a:t>pháp</a:t>
            </a:r>
            <a:r>
              <a:rPr lang="en-GB" i="1" dirty="0">
                <a:solidFill>
                  <a:srgbClr val="FF0000"/>
                </a:solidFill>
                <a:latin typeface="Times New Roman" pitchFamily="18" charset="0"/>
                <a:ea typeface="Tahoma" pitchFamily="34" charset="0"/>
                <a:cs typeface="Times New Roman" pitchFamily="18" charset="0"/>
              </a:rPr>
              <a:t> </a:t>
            </a:r>
          </a:p>
          <a:p>
            <a:pPr algn="ctr">
              <a:defRPr/>
            </a:pPr>
            <a:r>
              <a:rPr lang="en-GB" i="1" dirty="0" err="1">
                <a:solidFill>
                  <a:srgbClr val="FF0000"/>
                </a:solidFill>
                <a:latin typeface="Times New Roman" pitchFamily="18" charset="0"/>
                <a:ea typeface="Tahoma" pitchFamily="34" charset="0"/>
                <a:cs typeface="Times New Roman" pitchFamily="18" charset="0"/>
              </a:rPr>
              <a:t>sửa</a:t>
            </a:r>
            <a:r>
              <a:rPr lang="en-GB" i="1" dirty="0">
                <a:solidFill>
                  <a:srgbClr val="FF0000"/>
                </a:solidFill>
                <a:latin typeface="Times New Roman" pitchFamily="18" charset="0"/>
                <a:ea typeface="Tahoma" pitchFamily="34" charset="0"/>
                <a:cs typeface="Times New Roman" pitchFamily="18" charset="0"/>
              </a:rPr>
              <a:t> </a:t>
            </a:r>
            <a:r>
              <a:rPr lang="en-GB" i="1" dirty="0" err="1">
                <a:solidFill>
                  <a:srgbClr val="FF0000"/>
                </a:solidFill>
                <a:latin typeface="Times New Roman" pitchFamily="18" charset="0"/>
                <a:ea typeface="Tahoma" pitchFamily="34" charset="0"/>
                <a:cs typeface="Times New Roman" pitchFamily="18" charset="0"/>
              </a:rPr>
              <a:t>đổi</a:t>
            </a:r>
            <a:r>
              <a:rPr lang="en-GB" i="1" dirty="0">
                <a:solidFill>
                  <a:srgbClr val="FF0000"/>
                </a:solidFill>
                <a:latin typeface="Times New Roman" pitchFamily="18" charset="0"/>
                <a:ea typeface="Tahoma" pitchFamily="34" charset="0"/>
                <a:cs typeface="Times New Roman" pitchFamily="18" charset="0"/>
              </a:rPr>
              <a:t> </a:t>
            </a:r>
            <a:r>
              <a:rPr lang="en-GB" dirty="0">
                <a:solidFill>
                  <a:srgbClr val="FF0000"/>
                </a:solidFill>
                <a:latin typeface="Times New Roman" pitchFamily="18" charset="0"/>
                <a:ea typeface="Tahoma" pitchFamily="34" charset="0"/>
                <a:cs typeface="Times New Roman" pitchFamily="18" charset="0"/>
              </a:rPr>
              <a:t>(18/12/1959)</a:t>
            </a:r>
            <a:endParaRPr lang="en-US" dirty="0">
              <a:solidFill>
                <a:srgbClr val="FF0000"/>
              </a:solidFill>
              <a:latin typeface="Times New Roman" pitchFamily="18" charset="0"/>
              <a:ea typeface="Tahoma" pitchFamily="34" charset="0"/>
              <a:cs typeface="Times New Roman" pitchFamily="18" charset="0"/>
            </a:endParaRPr>
          </a:p>
        </p:txBody>
      </p:sp>
      <p:sp>
        <p:nvSpPr>
          <p:cNvPr id="13" name="Down Arrow 12"/>
          <p:cNvSpPr/>
          <p:nvPr/>
        </p:nvSpPr>
        <p:spPr>
          <a:xfrm>
            <a:off x="5688124" y="3912734"/>
            <a:ext cx="2340260" cy="380362"/>
          </a:xfrm>
          <a:prstGeom prst="downArrow">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13" descr="Không có thêm phương án về tên nước"/>
          <p:cNvPicPr>
            <a:picLocks noChangeAspect="1" noChangeArrowheads="1"/>
          </p:cNvPicPr>
          <p:nvPr/>
        </p:nvPicPr>
        <p:blipFill>
          <a:blip r:embed="rId2"/>
          <a:srcRect/>
          <a:stretch>
            <a:fillRect/>
          </a:stretch>
        </p:blipFill>
        <p:spPr bwMode="auto">
          <a:xfrm>
            <a:off x="683569" y="4241410"/>
            <a:ext cx="3996444" cy="2031906"/>
          </a:xfrm>
          <a:prstGeom prst="rect">
            <a:avLst/>
          </a:prstGeom>
          <a:noFill/>
          <a:scene3d>
            <a:camera prst="orthographicFront"/>
            <a:lightRig rig="threePt" dir="t"/>
          </a:scene3d>
          <a:sp3d>
            <a:bevelT prst="convex"/>
          </a:sp3d>
        </p:spPr>
      </p:pic>
      <p:sp>
        <p:nvSpPr>
          <p:cNvPr id="15" name="Rectangle 19"/>
          <p:cNvSpPr>
            <a:spLocks noChangeArrowheads="1"/>
          </p:cNvSpPr>
          <p:nvPr/>
        </p:nvSpPr>
        <p:spPr bwMode="auto">
          <a:xfrm>
            <a:off x="899592" y="1448780"/>
            <a:ext cx="7488832" cy="522287"/>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indent="60325" algn="just">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Nhà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nước</a:t>
            </a:r>
            <a:r>
              <a:rPr lang="en-AU" sz="2800" dirty="0">
                <a:latin typeface="Times New Roman" pitchFamily="18" charset="0"/>
                <a:cs typeface="Times New Roman" pitchFamily="18" charset="0"/>
              </a:rPr>
              <a:t> do </a:t>
            </a:r>
            <a:r>
              <a:rPr lang="en-AU" sz="2800" dirty="0" err="1">
                <a:latin typeface="Times New Roman" pitchFamily="18" charset="0"/>
                <a:cs typeface="Times New Roman" pitchFamily="18" charset="0"/>
              </a:rPr>
              <a:t>Đảng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Cộng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sản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lãnh</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đạo</a:t>
            </a:r>
            <a:endParaRPr lang="en-AU" sz="2800" dirty="0">
              <a:latin typeface="Times New Roman" pitchFamily="18" charset="0"/>
              <a:cs typeface="Times New Roman" pitchFamily="18" charset="0"/>
            </a:endParaRPr>
          </a:p>
        </p:txBody>
      </p:sp>
      <p:sp>
        <p:nvSpPr>
          <p:cNvPr id="16" name="Rectangle 19"/>
          <p:cNvSpPr>
            <a:spLocks noChangeArrowheads="1"/>
          </p:cNvSpPr>
          <p:nvPr/>
        </p:nvSpPr>
        <p:spPr bwMode="auto">
          <a:xfrm>
            <a:off x="719572" y="728700"/>
            <a:ext cx="7760177" cy="523220"/>
          </a:xfrm>
          <a:prstGeom prst="rect">
            <a:avLst/>
          </a:prstGeom>
          <a:solidFill>
            <a:srgbClr val="FFFF66"/>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indent="60325" algn="just">
              <a:defRPr/>
            </a:pPr>
            <a:r>
              <a:rPr lang="en-AU" sz="2800" dirty="0"/>
              <a:t>* </a:t>
            </a:r>
            <a:r>
              <a:rPr lang="en-AU" sz="2800" dirty="0" err="1"/>
              <a:t>Nhà</a:t>
            </a:r>
            <a:r>
              <a:rPr lang="en-AU" sz="2800" dirty="0"/>
              <a:t> </a:t>
            </a:r>
            <a:r>
              <a:rPr lang="en-AU" sz="2800" dirty="0" err="1"/>
              <a:t>nước</a:t>
            </a:r>
            <a:r>
              <a:rPr lang="en-AU" sz="2800" dirty="0"/>
              <a:t> </a:t>
            </a:r>
            <a:r>
              <a:rPr lang="en-AU" sz="2800" dirty="0" err="1"/>
              <a:t>mang</a:t>
            </a:r>
            <a:r>
              <a:rPr lang="en-AU" sz="2800" dirty="0"/>
              <a:t> </a:t>
            </a:r>
            <a:r>
              <a:rPr lang="en-AU" sz="2800" dirty="0" err="1"/>
              <a:t>bản</a:t>
            </a:r>
            <a:r>
              <a:rPr lang="en-AU" sz="2800" dirty="0"/>
              <a:t> </a:t>
            </a:r>
            <a:r>
              <a:rPr lang="en-AU" sz="2800" dirty="0" err="1"/>
              <a:t>chất</a:t>
            </a:r>
            <a:r>
              <a:rPr lang="en-AU" sz="2800" dirty="0"/>
              <a:t> </a:t>
            </a:r>
            <a:r>
              <a:rPr lang="en-AU" sz="2800" dirty="0" err="1"/>
              <a:t>giai</a:t>
            </a:r>
            <a:r>
              <a:rPr lang="en-AU" sz="2800" dirty="0"/>
              <a:t> </a:t>
            </a:r>
            <a:r>
              <a:rPr lang="en-AU" sz="2800" dirty="0" err="1"/>
              <a:t>cấp</a:t>
            </a:r>
            <a:r>
              <a:rPr lang="en-AU" sz="2800" dirty="0"/>
              <a:t> </a:t>
            </a:r>
            <a:r>
              <a:rPr lang="en-AU" sz="2800" dirty="0" err="1"/>
              <a:t>công</a:t>
            </a:r>
            <a:r>
              <a:rPr lang="en-AU" sz="2800" dirty="0"/>
              <a:t> </a:t>
            </a:r>
            <a:r>
              <a:rPr lang="en-AU" sz="2800" dirty="0" err="1"/>
              <a:t>nhân</a:t>
            </a:r>
            <a:endParaRPr lang="en-AU" sz="2800" dirty="0"/>
          </a:p>
        </p:txBody>
      </p:sp>
    </p:spTree>
    <p:extLst>
      <p:ext uri="{BB962C8B-B14F-4D97-AF65-F5344CB8AC3E}">
        <p14:creationId xmlns:p14="http://schemas.microsoft.com/office/powerpoint/2010/main" val="56878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750"/>
                                        <p:tgtEl>
                                          <p:spTgt spid="9"/>
                                        </p:tgtEl>
                                      </p:cBhvr>
                                    </p:animEffect>
                                  </p:childTnLst>
                                </p:cTn>
                              </p:par>
                            </p:childTnLst>
                          </p:cTn>
                        </p:par>
                        <p:par>
                          <p:cTn id="8" fill="hold" nodeType="afterGroup">
                            <p:stCondLst>
                              <p:cond delay="750"/>
                            </p:stCondLst>
                            <p:childTnLst>
                              <p:par>
                                <p:cTn id="9" presetID="1" presetClass="entr" presetSubtype="0" fill="hold" nodeType="afterEffect">
                                  <p:stCondLst>
                                    <p:cond delay="500"/>
                                  </p:stCondLst>
                                  <p:childTnLst>
                                    <p:set>
                                      <p:cBhvr>
                                        <p:cTn id="10" dur="1" fill="hold">
                                          <p:stCondLst>
                                            <p:cond delay="999"/>
                                          </p:stCondLst>
                                        </p:cTn>
                                        <p:tgtEl>
                                          <p:spTgt spid="10"/>
                                        </p:tgtEl>
                                        <p:attrNameLst>
                                          <p:attrName>style.visibility</p:attrName>
                                        </p:attrNameLst>
                                      </p:cBhvr>
                                      <p:to>
                                        <p:strVal val="visible"/>
                                      </p:to>
                                    </p:set>
                                  </p:childTnLst>
                                </p:cTn>
                              </p:par>
                            </p:childTnLst>
                          </p:cTn>
                        </p:par>
                        <p:par>
                          <p:cTn id="11" fill="hold" nodeType="afterGroup">
                            <p:stCondLst>
                              <p:cond delay="2250"/>
                            </p:stCondLst>
                            <p:childTnLst>
                              <p:par>
                                <p:cTn id="12" presetID="1" presetClass="entr" presetSubtype="0" fill="hold" nodeType="afterEffect">
                                  <p:stCondLst>
                                    <p:cond delay="500"/>
                                  </p:stCondLst>
                                  <p:childTnLst>
                                    <p:set>
                                      <p:cBhvr>
                                        <p:cTn id="13" dur="1" fill="hold">
                                          <p:stCondLst>
                                            <p:cond delay="749"/>
                                          </p:stCondLst>
                                        </p:cTn>
                                        <p:tgtEl>
                                          <p:spTgt spid="12"/>
                                        </p:tgtEl>
                                        <p:attrNameLst>
                                          <p:attrName>style.visibility</p:attrName>
                                        </p:attrNameLst>
                                      </p:cBhvr>
                                      <p:to>
                                        <p:strVal val="visible"/>
                                      </p:to>
                                    </p:set>
                                  </p:childTnLst>
                                </p:cTn>
                              </p:par>
                            </p:childTnLst>
                          </p:cTn>
                        </p:par>
                        <p:par>
                          <p:cTn id="14" fill="hold" nodeType="afterGroup">
                            <p:stCondLst>
                              <p:cond delay="3500"/>
                            </p:stCondLst>
                            <p:childTnLst>
                              <p:par>
                                <p:cTn id="15" presetID="12" presetClass="entr" presetSubtype="1" fill="hold" nodeType="afterEffect">
                                  <p:stCondLst>
                                    <p:cond delay="750"/>
                                  </p:stCondLst>
                                  <p:childTnLst>
                                    <p:set>
                                      <p:cBhvr>
                                        <p:cTn id="16" dur="1" fill="hold">
                                          <p:stCondLst>
                                            <p:cond delay="0"/>
                                          </p:stCondLst>
                                        </p:cTn>
                                        <p:tgtEl>
                                          <p:spTgt spid="13"/>
                                        </p:tgtEl>
                                        <p:attrNameLst>
                                          <p:attrName>style.visibility</p:attrName>
                                        </p:attrNameLst>
                                      </p:cBhvr>
                                      <p:to>
                                        <p:strVal val="visible"/>
                                      </p:to>
                                    </p:set>
                                    <p:animEffect transition="in" filter="slide(fromTop)">
                                      <p:cBhvr>
                                        <p:cTn id="17" dur="750"/>
                                        <p:tgtEl>
                                          <p:spTgt spid="13"/>
                                        </p:tgtEl>
                                      </p:cBhvr>
                                    </p:animEffect>
                                  </p:childTnLst>
                                </p:cTn>
                              </p:par>
                            </p:childTnLst>
                          </p:cTn>
                        </p:par>
                        <p:par>
                          <p:cTn id="18" fill="hold" nodeType="afterGroup">
                            <p:stCondLst>
                              <p:cond delay="5000"/>
                            </p:stCondLst>
                            <p:childTnLst>
                              <p:par>
                                <p:cTn id="19" presetID="12" presetClass="entr" presetSubtype="4" fill="hold" nodeType="after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slide(fromBottom)">
                                      <p:cBhvr>
                                        <p:cTn id="21" dur="750"/>
                                        <p:tgtEl>
                                          <p:spTgt spid="11"/>
                                        </p:tgtEl>
                                      </p:cBhvr>
                                    </p:animEffect>
                                  </p:childTnLst>
                                </p:cTn>
                              </p:par>
                            </p:childTnLst>
                          </p:cTn>
                        </p:par>
                        <p:par>
                          <p:cTn id="22" fill="hold" nodeType="afterGroup">
                            <p:stCondLst>
                              <p:cond delay="6250"/>
                            </p:stCondLst>
                            <p:childTnLst>
                              <p:par>
                                <p:cTn id="23" presetID="20" presetClass="entr" presetSubtype="0" fill="hold" nodeType="afterEffect">
                                  <p:stCondLst>
                                    <p:cond delay="500"/>
                                  </p:stCondLst>
                                  <p:childTnLst>
                                    <p:set>
                                      <p:cBhvr>
                                        <p:cTn id="24" dur="1" fill="hold">
                                          <p:stCondLst>
                                            <p:cond delay="0"/>
                                          </p:stCondLst>
                                        </p:cTn>
                                        <p:tgtEl>
                                          <p:spTgt spid="14"/>
                                        </p:tgtEl>
                                        <p:attrNameLst>
                                          <p:attrName>style.visibility</p:attrName>
                                        </p:attrNameLst>
                                      </p:cBhvr>
                                      <p:to>
                                        <p:strVal val="visible"/>
                                      </p:to>
                                    </p:set>
                                    <p:animEffect transition="in" filter="wedge">
                                      <p:cBhvr>
                                        <p:cTn id="25"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a:spLocks noChangeArrowheads="1"/>
          </p:cNvSpPr>
          <p:nvPr/>
        </p:nvSpPr>
        <p:spPr bwMode="auto">
          <a:xfrm>
            <a:off x="863588" y="2544288"/>
            <a:ext cx="7582727" cy="954107"/>
          </a:xfrm>
          <a:prstGeom prst="rect">
            <a:avLst/>
          </a:prstGeom>
          <a:solidFill>
            <a:srgbClr val="FFFF99"/>
          </a:solidFill>
          <a:ln w="9525">
            <a:noFill/>
            <a:miter lim="800000"/>
            <a:headEnd/>
            <a:tailEnd/>
          </a:ln>
          <a:scene3d>
            <a:camera prst="orthographicFront"/>
            <a:lightRig rig="threePt" dir="t"/>
          </a:scene3d>
          <a:sp3d>
            <a:bevelT w="139700" prst="cross"/>
          </a:sp3d>
        </p:spPr>
        <p:txBody>
          <a:bodyPr>
            <a:spAutoFit/>
          </a:bodyPr>
          <a:lstStyle/>
          <a:p>
            <a:pPr algn="just">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Tập</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trung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dân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chủ</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là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nguyên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tắc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tổ</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chức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và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hoạt</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động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của</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Nhà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nước</a:t>
            </a:r>
            <a:endParaRPr lang="en-US" sz="2800" dirty="0">
              <a:latin typeface="Times New Roman" pitchFamily="18" charset="0"/>
              <a:cs typeface="Times New Roman" pitchFamily="18" charset="0"/>
            </a:endParaRPr>
          </a:p>
        </p:txBody>
      </p:sp>
      <p:sp>
        <p:nvSpPr>
          <p:cNvPr id="16" name="Content Placeholder 2"/>
          <p:cNvSpPr txBox="1">
            <a:spLocks/>
          </p:cNvSpPr>
          <p:nvPr/>
        </p:nvSpPr>
        <p:spPr>
          <a:xfrm>
            <a:off x="2807804" y="3692928"/>
            <a:ext cx="5616624" cy="2523768"/>
          </a:xfrm>
          <a:prstGeom prst="rect">
            <a:avLst/>
          </a:prstGeom>
          <a:solidFill>
            <a:schemeClr val="accent6">
              <a:lumMod val="40000"/>
              <a:lumOff val="60000"/>
            </a:schemeClr>
          </a:solidFill>
          <a:ln>
            <a:miter lim="800000"/>
            <a:headEnd/>
            <a:tailEnd/>
          </a:ln>
          <a:scene3d>
            <a:camera prst="orthographicFront"/>
            <a:lightRig rig="threePt" dir="t"/>
          </a:scene3d>
          <a:sp3d>
            <a:bevelT w="139700" prst="cross"/>
          </a:sp3d>
          <a:extLst/>
        </p:spPr>
        <p:txBody>
          <a:bodyPr>
            <a:sp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Font typeface="Arial" charset="0"/>
              <a:buNone/>
              <a:defRPr/>
            </a:pPr>
            <a:r>
              <a:rPr lang="en-GB" sz="2800" dirty="0" smtClean="0">
                <a:latin typeface="Times New Roman" pitchFamily="18" charset="0"/>
                <a:cs typeface="Times New Roman" pitchFamily="18" charset="0"/>
              </a:rPr>
              <a:t>“</a:t>
            </a:r>
            <a:r>
              <a:rPr lang="en-GB" sz="2800" dirty="0" err="1" smtClean="0">
                <a:latin typeface="Times New Roman" pitchFamily="18" charset="0"/>
                <a:cs typeface="Times New Roman" pitchFamily="18" charset="0"/>
              </a:rPr>
              <a:t>Dân</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chủ</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là</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của</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quý</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báu</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nhất</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của</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nhân</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dân</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chuyên</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chính</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là</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cái</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khóa</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cái</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cửa</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để</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đề</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phòng</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kẻ</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phá</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hoại</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Thế</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thì</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dân</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chủ</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cũng</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cần</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phải</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có</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chuyên</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chính</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để</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giữ</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gìn</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lấy</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dân</a:t>
            </a:r>
            <a:r>
              <a:rPr lang="en-GB" sz="2800" dirty="0" smtClean="0">
                <a:latin typeface="Times New Roman" pitchFamily="18" charset="0"/>
                <a:cs typeface="Times New Roman" pitchFamily="18" charset="0"/>
              </a:rPr>
              <a:t> </a:t>
            </a:r>
            <a:r>
              <a:rPr lang="en-GB" sz="2800" dirty="0" err="1" smtClean="0">
                <a:latin typeface="Times New Roman" pitchFamily="18" charset="0"/>
                <a:cs typeface="Times New Roman" pitchFamily="18" charset="0"/>
              </a:rPr>
              <a:t>chủ</a:t>
            </a:r>
            <a:r>
              <a:rPr lang="en-GB" sz="2800" dirty="0" smtClean="0">
                <a:latin typeface="Times New Roman" pitchFamily="18" charset="0"/>
                <a:cs typeface="Times New Roman" pitchFamily="18" charset="0"/>
              </a:rPr>
              <a:t>”</a:t>
            </a:r>
            <a:r>
              <a:rPr lang="en-GB" sz="2600" dirty="0" smtClean="0">
                <a:latin typeface="Times New Roman" pitchFamily="18" charset="0"/>
                <a:cs typeface="Times New Roman" pitchFamily="18" charset="0"/>
              </a:rPr>
              <a:t> </a:t>
            </a:r>
            <a:r>
              <a:rPr lang="en-GB" sz="1800" dirty="0" smtClean="0">
                <a:latin typeface="Times New Roman" pitchFamily="18" charset="0"/>
                <a:cs typeface="Times New Roman" pitchFamily="18" charset="0"/>
              </a:rPr>
              <a:t>-</a:t>
            </a:r>
            <a:r>
              <a:rPr lang="en-GB" sz="1800" dirty="0" smtClean="0">
                <a:latin typeface="+mj-lt"/>
                <a:cs typeface="Times New Roman" pitchFamily="18" charset="0"/>
              </a:rPr>
              <a:t> HCM, 2011, t.10, tr.457</a:t>
            </a:r>
            <a:endParaRPr lang="en-US" sz="1800" dirty="0" smtClean="0">
              <a:latin typeface="+mj-lt"/>
              <a:cs typeface="Times New Roman" pitchFamily="18" charset="0"/>
            </a:endParaRPr>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73" y="3692928"/>
            <a:ext cx="1980220" cy="2523768"/>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relaxedInse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2340" name="Picture 4"/>
          <p:cNvPicPr>
            <a:picLocks noChangeAspect="1" noChangeArrowheads="1"/>
          </p:cNvPicPr>
          <p:nvPr/>
        </p:nvPicPr>
        <p:blipFill>
          <a:blip r:embed="rId3"/>
          <a:srcRect/>
          <a:stretch>
            <a:fillRect/>
          </a:stretch>
        </p:blipFill>
        <p:spPr bwMode="auto">
          <a:xfrm>
            <a:off x="-3238500" y="1568450"/>
            <a:ext cx="3238500" cy="20383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863588" y="1932220"/>
            <a:ext cx="7583372" cy="523220"/>
          </a:xfrm>
          <a:prstGeom prst="rect">
            <a:avLst/>
          </a:prstGeom>
          <a:solidFill>
            <a:srgbClr val="FFFF99"/>
          </a:solidFill>
          <a:scene3d>
            <a:camera prst="orthographicFront"/>
            <a:lightRig rig="threePt" dir="t"/>
          </a:scene3d>
          <a:sp3d>
            <a:bevelT w="139700" prst="cross"/>
          </a:sp3d>
        </p:spPr>
        <p:txBody>
          <a:bodyPr>
            <a:spAutoFit/>
          </a:bodyPr>
          <a:lstStyle/>
          <a:p>
            <a:pPr eaLnBrk="0" hangingPunct="0">
              <a:spcBef>
                <a:spcPts val="0"/>
              </a:spcBef>
              <a:buFont typeface="Arial" charset="0"/>
              <a:buNone/>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Định</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hướng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đưa</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đất</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nước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quá</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độ</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lên</a:t>
            </a:r>
            <a:r>
              <a:rPr lang="en-AU" sz="2800" dirty="0">
                <a:latin typeface="Times New Roman" pitchFamily="18" charset="0"/>
                <a:cs typeface="Times New Roman" pitchFamily="18" charset="0"/>
              </a:rPr>
              <a:t> CNXH</a:t>
            </a:r>
            <a:endParaRPr lang="en-US" sz="2800" dirty="0">
              <a:latin typeface="Times New Roman" pitchFamily="18" charset="0"/>
              <a:cs typeface="Times New Roman" pitchFamily="18" charset="0"/>
            </a:endParaRPr>
          </a:p>
        </p:txBody>
      </p:sp>
      <p:sp>
        <p:nvSpPr>
          <p:cNvPr id="18" name="Rectangle 19"/>
          <p:cNvSpPr>
            <a:spLocks noChangeArrowheads="1"/>
          </p:cNvSpPr>
          <p:nvPr/>
        </p:nvSpPr>
        <p:spPr bwMode="auto">
          <a:xfrm>
            <a:off x="899591" y="1320152"/>
            <a:ext cx="7546723" cy="523220"/>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39700" prst="cross"/>
          </a:sp3d>
        </p:spPr>
        <p:txBody>
          <a:bodyPr anchor="ctr">
            <a:spAutoFit/>
          </a:bodyPr>
          <a:lstStyle/>
          <a:p>
            <a:pPr indent="60325" algn="just">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Nhà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nước</a:t>
            </a:r>
            <a:r>
              <a:rPr lang="en-AU" sz="2800" dirty="0">
                <a:latin typeface="Times New Roman" pitchFamily="18" charset="0"/>
                <a:cs typeface="Times New Roman" pitchFamily="18" charset="0"/>
              </a:rPr>
              <a:t> do </a:t>
            </a:r>
            <a:r>
              <a:rPr lang="en-AU" sz="2800" dirty="0" err="1">
                <a:latin typeface="Times New Roman" pitchFamily="18" charset="0"/>
                <a:cs typeface="Times New Roman" pitchFamily="18" charset="0"/>
              </a:rPr>
              <a:t>Đảng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Cộng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sản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lãnh</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đạo</a:t>
            </a:r>
            <a:endParaRPr lang="en-AU" sz="2800" dirty="0">
              <a:latin typeface="Times New Roman" pitchFamily="18" charset="0"/>
              <a:cs typeface="Times New Roman" pitchFamily="18" charset="0"/>
            </a:endParaRPr>
          </a:p>
        </p:txBody>
      </p:sp>
      <p:sp>
        <p:nvSpPr>
          <p:cNvPr id="19" name="Rectangle 19"/>
          <p:cNvSpPr>
            <a:spLocks noChangeArrowheads="1"/>
          </p:cNvSpPr>
          <p:nvPr/>
        </p:nvSpPr>
        <p:spPr bwMode="auto">
          <a:xfrm>
            <a:off x="719572" y="620688"/>
            <a:ext cx="7760177" cy="523220"/>
          </a:xfrm>
          <a:prstGeom prst="rect">
            <a:avLst/>
          </a:prstGeom>
          <a:solidFill>
            <a:schemeClr val="accent5">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indent="60325" algn="just">
              <a:defRPr/>
            </a:pPr>
            <a:r>
              <a:rPr lang="en-AU" sz="2800" dirty="0"/>
              <a:t>* </a:t>
            </a:r>
            <a:r>
              <a:rPr lang="en-AU" sz="2800" dirty="0" err="1"/>
              <a:t>Nhà</a:t>
            </a:r>
            <a:r>
              <a:rPr lang="en-AU" sz="2800" dirty="0"/>
              <a:t> </a:t>
            </a:r>
            <a:r>
              <a:rPr lang="en-AU" sz="2800" dirty="0" err="1"/>
              <a:t>nước</a:t>
            </a:r>
            <a:r>
              <a:rPr lang="en-AU" sz="2800" dirty="0"/>
              <a:t> </a:t>
            </a:r>
            <a:r>
              <a:rPr lang="en-AU" sz="2800" dirty="0" err="1"/>
              <a:t>mang</a:t>
            </a:r>
            <a:r>
              <a:rPr lang="en-AU" sz="2800" dirty="0"/>
              <a:t> </a:t>
            </a:r>
            <a:r>
              <a:rPr lang="en-AU" sz="2800" dirty="0" err="1"/>
              <a:t>bản</a:t>
            </a:r>
            <a:r>
              <a:rPr lang="en-AU" sz="2800" dirty="0"/>
              <a:t> </a:t>
            </a:r>
            <a:r>
              <a:rPr lang="en-AU" sz="2800" dirty="0" err="1"/>
              <a:t>chất</a:t>
            </a:r>
            <a:r>
              <a:rPr lang="en-AU" sz="2800" dirty="0"/>
              <a:t> </a:t>
            </a:r>
            <a:r>
              <a:rPr lang="en-AU" sz="2800" dirty="0" err="1"/>
              <a:t>giai</a:t>
            </a:r>
            <a:r>
              <a:rPr lang="en-AU" sz="2800" dirty="0"/>
              <a:t> </a:t>
            </a:r>
            <a:r>
              <a:rPr lang="en-AU" sz="2800" dirty="0" err="1"/>
              <a:t>cấp</a:t>
            </a:r>
            <a:r>
              <a:rPr lang="en-AU" sz="2800" dirty="0"/>
              <a:t> </a:t>
            </a:r>
            <a:r>
              <a:rPr lang="en-AU" sz="2800" dirty="0" err="1"/>
              <a:t>công</a:t>
            </a:r>
            <a:r>
              <a:rPr lang="en-AU" sz="2800" dirty="0"/>
              <a:t> </a:t>
            </a:r>
            <a:r>
              <a:rPr lang="en-AU" sz="2800" dirty="0" err="1"/>
              <a:t>nhân</a:t>
            </a:r>
            <a:endParaRPr lang="en-AU" sz="2800" dirty="0"/>
          </a:p>
        </p:txBody>
      </p:sp>
    </p:spTree>
    <p:extLst>
      <p:ext uri="{BB962C8B-B14F-4D97-AF65-F5344CB8AC3E}">
        <p14:creationId xmlns:p14="http://schemas.microsoft.com/office/powerpoint/2010/main" val="2184790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ppt_x</p:attrName>
                                        </p:attrNameLst>
                                      </p:cBhvr>
                                      <p:tavLst>
                                        <p:tav tm="0">
                                          <p:val>
                                            <p:strVal val="#ppt_x-.2"/>
                                          </p:val>
                                        </p:tav>
                                        <p:tav tm="100000">
                                          <p:val>
                                            <p:strVal val="#ppt_x"/>
                                          </p:val>
                                        </p:tav>
                                      </p:tavLst>
                                    </p:anim>
                                    <p:anim calcmode="lin" valueType="num">
                                      <p:cBhvr>
                                        <p:cTn id="8"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9" dur="1000"/>
                                        <p:tgtEl>
                                          <p:spTgt spid="15"/>
                                        </p:tgtEl>
                                      </p:cBhvr>
                                    </p:animEffect>
                                  </p:childTnLst>
                                </p:cTn>
                              </p:par>
                            </p:childTnLst>
                          </p:cTn>
                        </p:par>
                        <p:par>
                          <p:cTn id="10" fill="hold" nodeType="afterGroup">
                            <p:stCondLst>
                              <p:cond delay="1000"/>
                            </p:stCondLst>
                            <p:childTnLst>
                              <p:par>
                                <p:cTn id="11" presetID="47" presetClass="entr" presetSubtype="0" fill="hold" nodeType="afterEffect">
                                  <p:stCondLst>
                                    <p:cond delay="750"/>
                                  </p:stCondLst>
                                  <p:childTnLst>
                                    <p:set>
                                      <p:cBhvr>
                                        <p:cTn id="12" dur="1" fill="hold">
                                          <p:stCondLst>
                                            <p:cond delay="0"/>
                                          </p:stCondLst>
                                        </p:cTn>
                                        <p:tgtEl>
                                          <p:spTgt spid="142338"/>
                                        </p:tgtEl>
                                        <p:attrNameLst>
                                          <p:attrName>style.visibility</p:attrName>
                                        </p:attrNameLst>
                                      </p:cBhvr>
                                      <p:to>
                                        <p:strVal val="visible"/>
                                      </p:to>
                                    </p:set>
                                    <p:animEffect transition="in" filter="fade">
                                      <p:cBhvr>
                                        <p:cTn id="13" dur="1250"/>
                                        <p:tgtEl>
                                          <p:spTgt spid="142338"/>
                                        </p:tgtEl>
                                      </p:cBhvr>
                                    </p:animEffect>
                                    <p:anim calcmode="lin" valueType="num">
                                      <p:cBhvr>
                                        <p:cTn id="14" dur="1250" fill="hold"/>
                                        <p:tgtEl>
                                          <p:spTgt spid="142338"/>
                                        </p:tgtEl>
                                        <p:attrNameLst>
                                          <p:attrName>ppt_x</p:attrName>
                                        </p:attrNameLst>
                                      </p:cBhvr>
                                      <p:tavLst>
                                        <p:tav tm="0">
                                          <p:val>
                                            <p:strVal val="#ppt_x"/>
                                          </p:val>
                                        </p:tav>
                                        <p:tav tm="100000">
                                          <p:val>
                                            <p:strVal val="#ppt_x"/>
                                          </p:val>
                                        </p:tav>
                                      </p:tavLst>
                                    </p:anim>
                                    <p:anim calcmode="lin" valueType="num">
                                      <p:cBhvr>
                                        <p:cTn id="15" dur="1250" fill="hold"/>
                                        <p:tgtEl>
                                          <p:spTgt spid="142338"/>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3000"/>
                            </p:stCondLst>
                            <p:childTnLst>
                              <p:par>
                                <p:cTn id="17" presetID="21" presetClass="entr" presetSubtype="8"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wheel(8)">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596297"/>
            <a:ext cx="7924800" cy="523220"/>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a. </a:t>
            </a:r>
            <a:r>
              <a:rPr lang="en-GB" sz="2800" b="1" i="1" dirty="0" err="1">
                <a:latin typeface="Times New Roman" pitchFamily="18" charset="0"/>
                <a:cs typeface="Times New Roman" pitchFamily="18" charset="0"/>
              </a:rPr>
              <a:t>Bản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chất</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giai</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cấp</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endParaRPr lang="en-US" sz="2800" b="1" i="1" dirty="0">
              <a:latin typeface="Times New Roman" pitchFamily="18" charset="0"/>
              <a:cs typeface="Times New Roman" pitchFamily="18" charset="0"/>
            </a:endParaRPr>
          </a:p>
        </p:txBody>
      </p:sp>
      <p:sp>
        <p:nvSpPr>
          <p:cNvPr id="18" name="Rectangle 19"/>
          <p:cNvSpPr>
            <a:spLocks noChangeArrowheads="1"/>
          </p:cNvSpPr>
          <p:nvPr/>
        </p:nvSpPr>
        <p:spPr bwMode="auto">
          <a:xfrm>
            <a:off x="683568" y="3140968"/>
            <a:ext cx="5256584" cy="954107"/>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52400" h="50800" prst="softRound"/>
          </a:sp3d>
        </p:spPr>
        <p:txBody>
          <a:bodyPr anchor="ctr">
            <a:spAutoFit/>
          </a:bodyPr>
          <a:lstStyle/>
          <a:p>
            <a:pPr indent="122238" algn="just">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Là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kết</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quả</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đấu</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tranh</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của</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các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thế</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hệ</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và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toàn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thể</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dân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tộc</a:t>
            </a:r>
            <a:endParaRPr lang="en-AU" sz="2800" dirty="0">
              <a:latin typeface="Times New Roman" pitchFamily="18" charset="0"/>
              <a:cs typeface="Times New Roman" pitchFamily="18" charset="0"/>
            </a:endParaRPr>
          </a:p>
        </p:txBody>
      </p:sp>
      <p:sp>
        <p:nvSpPr>
          <p:cNvPr id="19" name="Rectangle 19"/>
          <p:cNvSpPr>
            <a:spLocks noChangeArrowheads="1"/>
          </p:cNvSpPr>
          <p:nvPr/>
        </p:nvSpPr>
        <p:spPr bwMode="auto">
          <a:xfrm>
            <a:off x="719572" y="1357608"/>
            <a:ext cx="7760177" cy="523220"/>
          </a:xfrm>
          <a:prstGeom prst="rect">
            <a:avLst/>
          </a:prstGeom>
          <a:solidFill>
            <a:schemeClr val="accent6">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indent="60325" algn="just">
              <a:defRPr/>
            </a:pPr>
            <a:r>
              <a:rPr lang="en-AU" sz="2800" dirty="0"/>
              <a:t>* </a:t>
            </a:r>
            <a:r>
              <a:rPr lang="en-AU" sz="2800" dirty="0" err="1"/>
              <a:t>Nhà</a:t>
            </a:r>
            <a:r>
              <a:rPr lang="en-AU" sz="2800" dirty="0"/>
              <a:t> </a:t>
            </a:r>
            <a:r>
              <a:rPr lang="en-AU" sz="2800" dirty="0" err="1"/>
              <a:t>nước</a:t>
            </a:r>
            <a:r>
              <a:rPr lang="en-AU" sz="2800" dirty="0"/>
              <a:t> </a:t>
            </a:r>
            <a:r>
              <a:rPr lang="en-AU" sz="2800" dirty="0" err="1"/>
              <a:t>mang</a:t>
            </a:r>
            <a:r>
              <a:rPr lang="en-AU" sz="2800" dirty="0"/>
              <a:t> </a:t>
            </a:r>
            <a:r>
              <a:rPr lang="en-AU" sz="2800" dirty="0" err="1"/>
              <a:t>bản</a:t>
            </a:r>
            <a:r>
              <a:rPr lang="en-AU" sz="2800" dirty="0"/>
              <a:t> </a:t>
            </a:r>
            <a:r>
              <a:rPr lang="en-AU" sz="2800" dirty="0" err="1"/>
              <a:t>chất</a:t>
            </a:r>
            <a:r>
              <a:rPr lang="en-AU" sz="2800" dirty="0"/>
              <a:t> </a:t>
            </a:r>
            <a:r>
              <a:rPr lang="en-AU" sz="2800" dirty="0" err="1"/>
              <a:t>giai</a:t>
            </a:r>
            <a:r>
              <a:rPr lang="en-AU" sz="2800" dirty="0"/>
              <a:t> </a:t>
            </a:r>
            <a:r>
              <a:rPr lang="en-AU" sz="2800" dirty="0" err="1"/>
              <a:t>cấp</a:t>
            </a:r>
            <a:r>
              <a:rPr lang="en-AU" sz="2800" dirty="0"/>
              <a:t> </a:t>
            </a:r>
            <a:r>
              <a:rPr lang="en-AU" sz="2800" dirty="0" err="1"/>
              <a:t>công</a:t>
            </a:r>
            <a:r>
              <a:rPr lang="en-AU" sz="2800" dirty="0"/>
              <a:t> </a:t>
            </a:r>
            <a:r>
              <a:rPr lang="en-AU" sz="2800" dirty="0" err="1"/>
              <a:t>nhân</a:t>
            </a:r>
            <a:endParaRPr lang="en-AU" sz="2800" dirty="0"/>
          </a:p>
        </p:txBody>
      </p:sp>
      <p:sp>
        <p:nvSpPr>
          <p:cNvPr id="10" name="Rectangle 19"/>
          <p:cNvSpPr>
            <a:spLocks noChangeArrowheads="1"/>
          </p:cNvSpPr>
          <p:nvPr/>
        </p:nvSpPr>
        <p:spPr bwMode="auto">
          <a:xfrm>
            <a:off x="719572" y="2006841"/>
            <a:ext cx="7760177" cy="954107"/>
          </a:xfrm>
          <a:prstGeom prst="rect">
            <a:avLst/>
          </a:prstGeom>
          <a:solidFill>
            <a:schemeClr val="accent6">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indent="60325" algn="just">
              <a:defRPr/>
            </a:pPr>
            <a:r>
              <a:rPr lang="en-AU" sz="2800" dirty="0"/>
              <a:t>* </a:t>
            </a:r>
            <a:r>
              <a:rPr lang="en-AU" sz="2800" dirty="0" err="1"/>
              <a:t>Bản</a:t>
            </a:r>
            <a:r>
              <a:rPr lang="en-AU" sz="2800" dirty="0"/>
              <a:t> </a:t>
            </a:r>
            <a:r>
              <a:rPr lang="en-AU" sz="2800" dirty="0" err="1"/>
              <a:t>chất</a:t>
            </a:r>
            <a:r>
              <a:rPr lang="en-AU" sz="2800" dirty="0"/>
              <a:t> </a:t>
            </a:r>
            <a:r>
              <a:rPr lang="en-AU" sz="2800" dirty="0" err="1"/>
              <a:t>giai</a:t>
            </a:r>
            <a:r>
              <a:rPr lang="en-AU" sz="2800" dirty="0"/>
              <a:t> </a:t>
            </a:r>
            <a:r>
              <a:rPr lang="en-AU" sz="2800" dirty="0" err="1"/>
              <a:t>cấp</a:t>
            </a:r>
            <a:r>
              <a:rPr lang="en-AU" sz="2800" dirty="0"/>
              <a:t> </a:t>
            </a:r>
            <a:r>
              <a:rPr lang="en-AU" sz="2800" dirty="0" err="1"/>
              <a:t>công</a:t>
            </a:r>
            <a:r>
              <a:rPr lang="en-AU" sz="2800" dirty="0"/>
              <a:t> </a:t>
            </a:r>
            <a:r>
              <a:rPr lang="en-AU" sz="2800" dirty="0" err="1"/>
              <a:t>nhân</a:t>
            </a:r>
            <a:r>
              <a:rPr lang="en-AU" sz="2800" dirty="0"/>
              <a:t> </a:t>
            </a:r>
            <a:r>
              <a:rPr lang="en-AU" sz="2800" dirty="0" err="1"/>
              <a:t>thống</a:t>
            </a:r>
            <a:r>
              <a:rPr lang="en-AU" sz="2800" dirty="0"/>
              <a:t> </a:t>
            </a:r>
            <a:r>
              <a:rPr lang="en-AU" sz="2800" dirty="0" err="1"/>
              <a:t>nhất</a:t>
            </a:r>
            <a:r>
              <a:rPr lang="en-AU" sz="2800" dirty="0"/>
              <a:t> </a:t>
            </a:r>
            <a:r>
              <a:rPr lang="en-AU" sz="2800" dirty="0" err="1"/>
              <a:t>với</a:t>
            </a:r>
            <a:r>
              <a:rPr lang="en-AU" sz="2800" dirty="0"/>
              <a:t> </a:t>
            </a:r>
            <a:r>
              <a:rPr lang="en-AU" sz="2800" dirty="0" err="1"/>
              <a:t>tính</a:t>
            </a:r>
            <a:r>
              <a:rPr lang="en-AU" sz="2800" dirty="0"/>
              <a:t> </a:t>
            </a:r>
            <a:r>
              <a:rPr lang="en-AU" sz="2800" dirty="0" err="1"/>
              <a:t>nhân</a:t>
            </a:r>
            <a:r>
              <a:rPr lang="en-AU" sz="2800" dirty="0"/>
              <a:t> </a:t>
            </a:r>
            <a:r>
              <a:rPr lang="en-AU" sz="2800" dirty="0" err="1"/>
              <a:t>dân</a:t>
            </a:r>
            <a:r>
              <a:rPr lang="en-AU" sz="2800" dirty="0"/>
              <a:t>, </a:t>
            </a:r>
            <a:r>
              <a:rPr lang="en-AU" sz="2800" dirty="0" err="1"/>
              <a:t>tính</a:t>
            </a:r>
            <a:r>
              <a:rPr lang="en-AU" sz="2800" dirty="0"/>
              <a:t> </a:t>
            </a:r>
            <a:r>
              <a:rPr lang="en-AU" sz="2800" dirty="0" err="1"/>
              <a:t>dân</a:t>
            </a:r>
            <a:r>
              <a:rPr lang="en-AU" sz="2800" dirty="0"/>
              <a:t> </a:t>
            </a:r>
            <a:r>
              <a:rPr lang="en-AU" sz="2800" dirty="0" err="1"/>
              <a:t>tộc</a:t>
            </a:r>
            <a:r>
              <a:rPr lang="en-AU" sz="2800" dirty="0"/>
              <a:t> </a:t>
            </a:r>
            <a:r>
              <a:rPr lang="en-AU" sz="2800" dirty="0" err="1"/>
              <a:t>của</a:t>
            </a:r>
            <a:r>
              <a:rPr lang="en-AU" sz="2800" dirty="0"/>
              <a:t> </a:t>
            </a:r>
            <a:r>
              <a:rPr lang="en-AU" sz="2800" dirty="0" err="1"/>
              <a:t>Nhà</a:t>
            </a:r>
            <a:r>
              <a:rPr lang="en-AU" sz="2800" dirty="0"/>
              <a:t> </a:t>
            </a:r>
            <a:r>
              <a:rPr lang="en-AU" sz="2800" dirty="0" err="1"/>
              <a:t>nước</a:t>
            </a:r>
            <a:endParaRPr lang="en-AU" sz="2800" dirty="0"/>
          </a:p>
        </p:txBody>
      </p:sp>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953" y="4327401"/>
            <a:ext cx="2581275" cy="1771650"/>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72" y="4327401"/>
            <a:ext cx="2238375" cy="1765895"/>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180" y="3176972"/>
            <a:ext cx="2196244" cy="2994273"/>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8317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10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7"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000"/>
                            </p:stCondLst>
                            <p:childTnLst>
                              <p:par>
                                <p:cTn id="16" presetID="6" presetClass="entr" presetSubtype="32" fill="hold" nodeType="afterEffect">
                                  <p:stCondLst>
                                    <p:cond delay="500"/>
                                  </p:stCondLst>
                                  <p:childTnLst>
                                    <p:set>
                                      <p:cBhvr>
                                        <p:cTn id="17" dur="1" fill="hold">
                                          <p:stCondLst>
                                            <p:cond delay="0"/>
                                          </p:stCondLst>
                                        </p:cTn>
                                        <p:tgtEl>
                                          <p:spTgt spid="143364"/>
                                        </p:tgtEl>
                                        <p:attrNameLst>
                                          <p:attrName>style.visibility</p:attrName>
                                        </p:attrNameLst>
                                      </p:cBhvr>
                                      <p:to>
                                        <p:strVal val="visible"/>
                                      </p:to>
                                    </p:set>
                                    <p:animEffect transition="in" filter="circle(out)">
                                      <p:cBhvr>
                                        <p:cTn id="18" dur="2000"/>
                                        <p:tgtEl>
                                          <p:spTgt spid="143364"/>
                                        </p:tgtEl>
                                      </p:cBhvr>
                                    </p:animEffect>
                                  </p:childTnLst>
                                </p:cTn>
                              </p:par>
                            </p:childTnLst>
                          </p:cTn>
                        </p:par>
                        <p:par>
                          <p:cTn id="19" fill="hold" nodeType="afterGroup">
                            <p:stCondLst>
                              <p:cond delay="3500"/>
                            </p:stCondLst>
                            <p:childTnLst>
                              <p:par>
                                <p:cTn id="20" presetID="6" presetClass="entr" presetSubtype="16" fill="hold" nodeType="afterEffect">
                                  <p:stCondLst>
                                    <p:cond delay="500"/>
                                  </p:stCondLst>
                                  <p:childTnLst>
                                    <p:set>
                                      <p:cBhvr>
                                        <p:cTn id="21" dur="1" fill="hold">
                                          <p:stCondLst>
                                            <p:cond delay="0"/>
                                          </p:stCondLst>
                                        </p:cTn>
                                        <p:tgtEl>
                                          <p:spTgt spid="143363"/>
                                        </p:tgtEl>
                                        <p:attrNameLst>
                                          <p:attrName>style.visibility</p:attrName>
                                        </p:attrNameLst>
                                      </p:cBhvr>
                                      <p:to>
                                        <p:strVal val="visible"/>
                                      </p:to>
                                    </p:set>
                                    <p:animEffect transition="in" filter="circle(in)">
                                      <p:cBhvr>
                                        <p:cTn id="22" dur="2000"/>
                                        <p:tgtEl>
                                          <p:spTgt spid="143363"/>
                                        </p:tgtEl>
                                      </p:cBhvr>
                                    </p:animEffect>
                                  </p:childTnLst>
                                </p:cTn>
                              </p:par>
                            </p:childTnLst>
                          </p:cTn>
                        </p:par>
                        <p:par>
                          <p:cTn id="23" fill="hold" nodeType="afterGroup">
                            <p:stCondLst>
                              <p:cond delay="6000"/>
                            </p:stCondLst>
                            <p:childTnLst>
                              <p:par>
                                <p:cTn id="24" presetID="21" presetClass="entr" presetSubtype="8" fill="hold" nodeType="afterEffect">
                                  <p:stCondLst>
                                    <p:cond delay="500"/>
                                  </p:stCondLst>
                                  <p:childTnLst>
                                    <p:set>
                                      <p:cBhvr>
                                        <p:cTn id="25" dur="1" fill="hold">
                                          <p:stCondLst>
                                            <p:cond delay="0"/>
                                          </p:stCondLst>
                                        </p:cTn>
                                        <p:tgtEl>
                                          <p:spTgt spid="143362"/>
                                        </p:tgtEl>
                                        <p:attrNameLst>
                                          <p:attrName>style.visibility</p:attrName>
                                        </p:attrNameLst>
                                      </p:cBhvr>
                                      <p:to>
                                        <p:strVal val="visible"/>
                                      </p:to>
                                    </p:set>
                                    <p:animEffect transition="in" filter="wheel(8)">
                                      <p:cBhvr>
                                        <p:cTn id="26" dur="2000"/>
                                        <p:tgtEl>
                                          <p:spTgt spid="143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9"/>
          <p:cNvSpPr>
            <a:spLocks noChangeArrowheads="1"/>
          </p:cNvSpPr>
          <p:nvPr/>
        </p:nvSpPr>
        <p:spPr bwMode="auto">
          <a:xfrm>
            <a:off x="683568" y="1772816"/>
            <a:ext cx="7704856" cy="523220"/>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52400" h="50800" prst="softRound"/>
          </a:sp3d>
        </p:spPr>
        <p:txBody>
          <a:bodyPr anchor="ctr">
            <a:spAutoFit/>
          </a:bodyPr>
          <a:lstStyle/>
          <a:p>
            <a:pPr indent="122238" algn="just">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Là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kết</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quả</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của</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các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thế</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hệ</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và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toàn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thể</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dân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tộc</a:t>
            </a:r>
            <a:endParaRPr lang="en-AU" sz="2800" dirty="0">
              <a:latin typeface="Times New Roman" pitchFamily="18" charset="0"/>
              <a:cs typeface="Times New Roman" pitchFamily="18" charset="0"/>
            </a:endParaRPr>
          </a:p>
        </p:txBody>
      </p:sp>
      <p:sp>
        <p:nvSpPr>
          <p:cNvPr id="10" name="Rectangle 19"/>
          <p:cNvSpPr>
            <a:spLocks noChangeArrowheads="1"/>
          </p:cNvSpPr>
          <p:nvPr/>
        </p:nvSpPr>
        <p:spPr bwMode="auto">
          <a:xfrm>
            <a:off x="719572" y="620688"/>
            <a:ext cx="7760177" cy="954107"/>
          </a:xfrm>
          <a:prstGeom prst="rect">
            <a:avLst/>
          </a:prstGeom>
          <a:solidFill>
            <a:schemeClr val="accent6">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indent="60325" algn="just">
              <a:defRPr/>
            </a:pPr>
            <a:r>
              <a:rPr lang="en-AU" sz="2800" dirty="0"/>
              <a:t>* </a:t>
            </a:r>
            <a:r>
              <a:rPr lang="en-AU" sz="2800" dirty="0" err="1"/>
              <a:t>Bản</a:t>
            </a:r>
            <a:r>
              <a:rPr lang="en-AU" sz="2800" dirty="0"/>
              <a:t> </a:t>
            </a:r>
            <a:r>
              <a:rPr lang="en-AU" sz="2800" dirty="0" err="1"/>
              <a:t>chất</a:t>
            </a:r>
            <a:r>
              <a:rPr lang="en-AU" sz="2800" dirty="0"/>
              <a:t> </a:t>
            </a:r>
            <a:r>
              <a:rPr lang="en-AU" sz="2800" dirty="0" err="1"/>
              <a:t>giai</a:t>
            </a:r>
            <a:r>
              <a:rPr lang="en-AU" sz="2800" dirty="0"/>
              <a:t> </a:t>
            </a:r>
            <a:r>
              <a:rPr lang="en-AU" sz="2800" dirty="0" err="1"/>
              <a:t>cấp</a:t>
            </a:r>
            <a:r>
              <a:rPr lang="en-AU" sz="2800" dirty="0"/>
              <a:t> </a:t>
            </a:r>
            <a:r>
              <a:rPr lang="en-AU" sz="2800" dirty="0" err="1"/>
              <a:t>công</a:t>
            </a:r>
            <a:r>
              <a:rPr lang="en-AU" sz="2800" dirty="0"/>
              <a:t> </a:t>
            </a:r>
            <a:r>
              <a:rPr lang="en-AU" sz="2800" dirty="0" err="1"/>
              <a:t>nhân</a:t>
            </a:r>
            <a:r>
              <a:rPr lang="en-AU" sz="2800" dirty="0"/>
              <a:t> </a:t>
            </a:r>
            <a:r>
              <a:rPr lang="en-AU" sz="2800" dirty="0" err="1"/>
              <a:t>thống</a:t>
            </a:r>
            <a:r>
              <a:rPr lang="en-AU" sz="2800" dirty="0"/>
              <a:t> </a:t>
            </a:r>
            <a:r>
              <a:rPr lang="en-AU" sz="2800" dirty="0" err="1"/>
              <a:t>nhất</a:t>
            </a:r>
            <a:r>
              <a:rPr lang="en-AU" sz="2800" dirty="0"/>
              <a:t> </a:t>
            </a:r>
            <a:r>
              <a:rPr lang="en-AU" sz="2800" dirty="0" err="1"/>
              <a:t>với</a:t>
            </a:r>
            <a:r>
              <a:rPr lang="en-AU" sz="2800" dirty="0"/>
              <a:t> </a:t>
            </a:r>
            <a:r>
              <a:rPr lang="en-AU" sz="2800" dirty="0" err="1"/>
              <a:t>tính</a:t>
            </a:r>
            <a:r>
              <a:rPr lang="en-AU" sz="2800" dirty="0"/>
              <a:t> </a:t>
            </a:r>
            <a:r>
              <a:rPr lang="en-AU" sz="2800" dirty="0" err="1"/>
              <a:t>nhân</a:t>
            </a:r>
            <a:r>
              <a:rPr lang="en-AU" sz="2800" dirty="0"/>
              <a:t> </a:t>
            </a:r>
            <a:r>
              <a:rPr lang="en-AU" sz="2800" dirty="0" err="1"/>
              <a:t>dân</a:t>
            </a:r>
            <a:r>
              <a:rPr lang="en-AU" sz="2800" dirty="0"/>
              <a:t>, </a:t>
            </a:r>
            <a:r>
              <a:rPr lang="en-AU" sz="2800" dirty="0" err="1"/>
              <a:t>tính</a:t>
            </a:r>
            <a:r>
              <a:rPr lang="en-AU" sz="2800" dirty="0"/>
              <a:t> </a:t>
            </a:r>
            <a:r>
              <a:rPr lang="en-AU" sz="2800" dirty="0" err="1"/>
              <a:t>dân</a:t>
            </a:r>
            <a:r>
              <a:rPr lang="en-AU" sz="2800" dirty="0"/>
              <a:t> </a:t>
            </a:r>
            <a:r>
              <a:rPr lang="en-AU" sz="2800" dirty="0" err="1"/>
              <a:t>tộc</a:t>
            </a:r>
            <a:r>
              <a:rPr lang="en-AU" sz="2800" dirty="0"/>
              <a:t> </a:t>
            </a:r>
            <a:r>
              <a:rPr lang="en-AU" sz="2800" dirty="0" err="1"/>
              <a:t>của</a:t>
            </a:r>
            <a:r>
              <a:rPr lang="en-AU" sz="2800" dirty="0"/>
              <a:t> </a:t>
            </a:r>
            <a:r>
              <a:rPr lang="en-AU" sz="2800" dirty="0" err="1"/>
              <a:t>Nhà</a:t>
            </a:r>
            <a:r>
              <a:rPr lang="en-AU" sz="2800" dirty="0"/>
              <a:t> </a:t>
            </a:r>
            <a:r>
              <a:rPr lang="en-AU" sz="2800" dirty="0" err="1"/>
              <a:t>nước</a:t>
            </a:r>
            <a:endParaRPr lang="en-AU" sz="2800" dirty="0"/>
          </a:p>
        </p:txBody>
      </p:sp>
      <p:sp>
        <p:nvSpPr>
          <p:cNvPr id="9" name="Rectangle 19"/>
          <p:cNvSpPr>
            <a:spLocks noChangeArrowheads="1"/>
          </p:cNvSpPr>
          <p:nvPr/>
        </p:nvSpPr>
        <p:spPr bwMode="auto">
          <a:xfrm>
            <a:off x="683568" y="2456892"/>
            <a:ext cx="7704856" cy="523220"/>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52400" h="50800" prst="softRound"/>
          </a:sp3d>
        </p:spPr>
        <p:txBody>
          <a:bodyPr anchor="ctr">
            <a:spAutoFit/>
          </a:bodyPr>
          <a:lstStyle/>
          <a:p>
            <a:pPr indent="122238" algn="just">
              <a:defRPr/>
            </a:pP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Bảo</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vệ</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lợi</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ích</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nhân</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dân</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lấy</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lợi</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ích</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dân</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tộc</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làm</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cơ</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bản</a:t>
            </a:r>
            <a:endParaRPr lang="en-AU" sz="2800" spc="-80" dirty="0">
              <a:latin typeface="Times New Roman" pitchFamily="18" charset="0"/>
              <a:cs typeface="Times New Roman" pitchFamily="18" charset="0"/>
            </a:endParaRPr>
          </a:p>
        </p:txBody>
      </p:sp>
      <p:pic>
        <p:nvPicPr>
          <p:cNvPr id="144387" name="Picture 3"/>
          <p:cNvPicPr>
            <a:picLocks noChangeAspect="1" noChangeArrowheads="1"/>
          </p:cNvPicPr>
          <p:nvPr/>
        </p:nvPicPr>
        <p:blipFill>
          <a:blip r:embed="rId2"/>
          <a:srcRect/>
          <a:stretch>
            <a:fillRect/>
          </a:stretch>
        </p:blipFill>
        <p:spPr bwMode="auto">
          <a:xfrm>
            <a:off x="3023171" y="3284984"/>
            <a:ext cx="2160897" cy="2875419"/>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9164" name="Group 3"/>
          <p:cNvGrpSpPr>
            <a:grpSpLocks/>
          </p:cNvGrpSpPr>
          <p:nvPr/>
        </p:nvGrpSpPr>
        <p:grpSpPr bwMode="auto">
          <a:xfrm>
            <a:off x="617538" y="3249613"/>
            <a:ext cx="2190750" cy="2927350"/>
            <a:chOff x="544170" y="3398399"/>
            <a:chExt cx="2191627" cy="2743816"/>
          </a:xfrm>
        </p:grpSpPr>
        <p:pic>
          <p:nvPicPr>
            <p:cNvPr id="144389" name="Picture 5"/>
            <p:cNvPicPr>
              <a:picLocks noChangeAspect="1" noChangeArrowheads="1"/>
            </p:cNvPicPr>
            <p:nvPr/>
          </p:nvPicPr>
          <p:blipFill>
            <a:blip r:embed="rId3"/>
            <a:srcRect/>
            <a:stretch>
              <a:fillRect/>
            </a:stretch>
          </p:blipFill>
          <p:spPr bwMode="auto">
            <a:xfrm>
              <a:off x="544171" y="3398399"/>
              <a:ext cx="2191626" cy="2549991"/>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39700" prst="cross"/>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44170" y="5742105"/>
              <a:ext cx="2191626" cy="400110"/>
            </a:xfrm>
            <a:prstGeom prst="rect">
              <a:avLst/>
            </a:prstGeom>
            <a:solidFill>
              <a:schemeClr val="accent5">
                <a:lumMod val="40000"/>
                <a:lumOff val="60000"/>
              </a:schemeClr>
            </a:solidFill>
            <a:scene3d>
              <a:camera prst="orthographicFront"/>
              <a:lightRig rig="threePt" dir="t"/>
            </a:scene3d>
            <a:sp3d>
              <a:bevelT w="139700" prst="cross"/>
            </a:sp3d>
          </p:spPr>
          <p:txBody>
            <a:bodyPr wrap="none">
              <a:spAutoFit/>
            </a:bodyPr>
            <a:lstStyle/>
            <a:p>
              <a:pPr algn="just">
                <a:defRPr/>
              </a:pPr>
              <a:r>
                <a:rPr lang="en-US" sz="2000" dirty="0" err="1">
                  <a:latin typeface="Times New Roman" pitchFamily="18" charset="0"/>
                  <a:cs typeface="Times New Roman" pitchFamily="18" charset="0"/>
                </a:rPr>
                <a:t>Hiệp</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ước</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Sơ</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bộ</a:t>
              </a:r>
              <a:r>
                <a:rPr lang="en-US" sz="2000" dirty="0">
                  <a:latin typeface="Times New Roman" pitchFamily="18" charset="0"/>
                  <a:cs typeface="Times New Roman" pitchFamily="18" charset="0"/>
                </a:rPr>
                <a:t> 6/3</a:t>
              </a:r>
            </a:p>
          </p:txBody>
        </p:sp>
      </p:grpSp>
      <p:sp>
        <p:nvSpPr>
          <p:cNvPr id="2" name="Rectangle 1"/>
          <p:cNvSpPr/>
          <p:nvPr/>
        </p:nvSpPr>
        <p:spPr>
          <a:xfrm>
            <a:off x="5364596" y="3610759"/>
            <a:ext cx="3023828" cy="2554545"/>
          </a:xfrm>
          <a:prstGeom prst="rect">
            <a:avLst/>
          </a:prstGeom>
          <a:solidFill>
            <a:schemeClr val="accent3">
              <a:lumMod val="60000"/>
              <a:lumOff val="40000"/>
            </a:schemeClr>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việc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việc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hại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tránh</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t.4, tr.51</a:t>
            </a:r>
            <a:endParaRPr lang="en-US" sz="2800" i="1" dirty="0">
              <a:latin typeface="Times New Roman" pitchFamily="18" charset="0"/>
              <a:cs typeface="Times New Roman" pitchFamily="18" charset="0"/>
            </a:endParaRPr>
          </a:p>
        </p:txBody>
      </p:sp>
    </p:spTree>
    <p:extLst>
      <p:ext uri="{BB962C8B-B14F-4D97-AF65-F5344CB8AC3E}">
        <p14:creationId xmlns:p14="http://schemas.microsoft.com/office/powerpoint/2010/main" val="558955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1000"/>
                                        <p:tgtEl>
                                          <p:spTgt spid="9"/>
                                        </p:tgtEl>
                                      </p:cBhvr>
                                    </p:animEffect>
                                  </p:childTnLst>
                                </p:cTn>
                              </p:par>
                            </p:childTnLst>
                          </p:cTn>
                        </p:par>
                        <p:par>
                          <p:cTn id="8" fill="hold" nodeType="afterGroup">
                            <p:stCondLst>
                              <p:cond delay="1000"/>
                            </p:stCondLst>
                            <p:childTnLst>
                              <p:par>
                                <p:cTn id="9" presetID="16" presetClass="entr" presetSubtype="21" fill="hold" nodeType="afterEffect">
                                  <p:stCondLst>
                                    <p:cond delay="500"/>
                                  </p:stCondLst>
                                  <p:childTnLst>
                                    <p:set>
                                      <p:cBhvr>
                                        <p:cTn id="10" dur="1" fill="hold">
                                          <p:stCondLst>
                                            <p:cond delay="0"/>
                                          </p:stCondLst>
                                        </p:cTn>
                                        <p:tgtEl>
                                          <p:spTgt spid="49164"/>
                                        </p:tgtEl>
                                        <p:attrNameLst>
                                          <p:attrName>style.visibility</p:attrName>
                                        </p:attrNameLst>
                                      </p:cBhvr>
                                      <p:to>
                                        <p:strVal val="visible"/>
                                      </p:to>
                                    </p:set>
                                    <p:animEffect transition="in" filter="barn(inVertical)">
                                      <p:cBhvr>
                                        <p:cTn id="11" dur="750"/>
                                        <p:tgtEl>
                                          <p:spTgt spid="49164"/>
                                        </p:tgtEl>
                                      </p:cBhvr>
                                    </p:animEffect>
                                  </p:childTnLst>
                                </p:cTn>
                              </p:par>
                            </p:childTnLst>
                          </p:cTn>
                        </p:par>
                        <p:par>
                          <p:cTn id="12" fill="hold" nodeType="afterGroup">
                            <p:stCondLst>
                              <p:cond delay="2250"/>
                            </p:stCondLst>
                            <p:childTnLst>
                              <p:par>
                                <p:cTn id="13" presetID="53" presetClass="entr" presetSubtype="16" fill="hold" nodeType="afterEffect">
                                  <p:stCondLst>
                                    <p:cond delay="500"/>
                                  </p:stCondLst>
                                  <p:childTnLst>
                                    <p:set>
                                      <p:cBhvr>
                                        <p:cTn id="14" dur="1" fill="hold">
                                          <p:stCondLst>
                                            <p:cond delay="0"/>
                                          </p:stCondLst>
                                        </p:cTn>
                                        <p:tgtEl>
                                          <p:spTgt spid="144387"/>
                                        </p:tgtEl>
                                        <p:attrNameLst>
                                          <p:attrName>style.visibility</p:attrName>
                                        </p:attrNameLst>
                                      </p:cBhvr>
                                      <p:to>
                                        <p:strVal val="visible"/>
                                      </p:to>
                                    </p:set>
                                    <p:anim calcmode="lin" valueType="num">
                                      <p:cBhvr>
                                        <p:cTn id="15" dur="1000" fill="hold"/>
                                        <p:tgtEl>
                                          <p:spTgt spid="144387"/>
                                        </p:tgtEl>
                                        <p:attrNameLst>
                                          <p:attrName>ppt_w</p:attrName>
                                        </p:attrNameLst>
                                      </p:cBhvr>
                                      <p:tavLst>
                                        <p:tav tm="0">
                                          <p:val>
                                            <p:fltVal val="0"/>
                                          </p:val>
                                        </p:tav>
                                        <p:tav tm="100000">
                                          <p:val>
                                            <p:strVal val="#ppt_w"/>
                                          </p:val>
                                        </p:tav>
                                      </p:tavLst>
                                    </p:anim>
                                    <p:anim calcmode="lin" valueType="num">
                                      <p:cBhvr>
                                        <p:cTn id="16" dur="1000" fill="hold"/>
                                        <p:tgtEl>
                                          <p:spTgt spid="144387"/>
                                        </p:tgtEl>
                                        <p:attrNameLst>
                                          <p:attrName>ppt_h</p:attrName>
                                        </p:attrNameLst>
                                      </p:cBhvr>
                                      <p:tavLst>
                                        <p:tav tm="0">
                                          <p:val>
                                            <p:fltVal val="0"/>
                                          </p:val>
                                        </p:tav>
                                        <p:tav tm="100000">
                                          <p:val>
                                            <p:strVal val="#ppt_h"/>
                                          </p:val>
                                        </p:tav>
                                      </p:tavLst>
                                    </p:anim>
                                    <p:animEffect transition="in" filter="fade">
                                      <p:cBhvr>
                                        <p:cTn id="17" dur="1000"/>
                                        <p:tgtEl>
                                          <p:spTgt spid="144387"/>
                                        </p:tgtEl>
                                      </p:cBhvr>
                                    </p:animEffect>
                                  </p:childTnLst>
                                </p:cTn>
                              </p:par>
                            </p:childTnLst>
                          </p:cTn>
                        </p:par>
                        <p:par>
                          <p:cTn id="18" fill="hold" nodeType="afterGroup">
                            <p:stCondLst>
                              <p:cond delay="3750"/>
                            </p:stCondLst>
                            <p:childTnLst>
                              <p:par>
                                <p:cTn id="19" presetID="21" presetClass="entr" presetSubtype="1" fill="hold" nodeType="afterEffect">
                                  <p:stCondLst>
                                    <p:cond delay="500"/>
                                  </p:stCondLst>
                                  <p:childTnLst>
                                    <p:set>
                                      <p:cBhvr>
                                        <p:cTn id="20" dur="1" fill="hold">
                                          <p:stCondLst>
                                            <p:cond delay="0"/>
                                          </p:stCondLst>
                                        </p:cTn>
                                        <p:tgtEl>
                                          <p:spTgt spid="2"/>
                                        </p:tgtEl>
                                        <p:attrNameLst>
                                          <p:attrName>style.visibility</p:attrName>
                                        </p:attrNameLst>
                                      </p:cBhvr>
                                      <p:to>
                                        <p:strVal val="visible"/>
                                      </p:to>
                                    </p:set>
                                    <p:animEffect transition="in" filter="wheel(1)">
                                      <p:cBhvr>
                                        <p:cTn id="2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9"/>
          <p:cNvSpPr>
            <a:spLocks noChangeArrowheads="1"/>
          </p:cNvSpPr>
          <p:nvPr/>
        </p:nvSpPr>
        <p:spPr bwMode="auto">
          <a:xfrm>
            <a:off x="683568" y="1736812"/>
            <a:ext cx="7704856" cy="523220"/>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52400" h="50800" prst="softRound"/>
          </a:sp3d>
        </p:spPr>
        <p:txBody>
          <a:bodyPr anchor="ctr">
            <a:spAutoFit/>
          </a:bodyPr>
          <a:lstStyle/>
          <a:p>
            <a:pPr indent="122238" algn="just">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Là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kết</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quả</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của</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các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thế</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hệ</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và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toàn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thể</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dân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tộc</a:t>
            </a:r>
            <a:endParaRPr lang="en-AU" sz="2800" dirty="0">
              <a:latin typeface="Times New Roman" pitchFamily="18" charset="0"/>
              <a:cs typeface="Times New Roman" pitchFamily="18" charset="0"/>
            </a:endParaRPr>
          </a:p>
        </p:txBody>
      </p:sp>
      <p:sp>
        <p:nvSpPr>
          <p:cNvPr id="10" name="Rectangle 19"/>
          <p:cNvSpPr>
            <a:spLocks noChangeArrowheads="1"/>
          </p:cNvSpPr>
          <p:nvPr/>
        </p:nvSpPr>
        <p:spPr bwMode="auto">
          <a:xfrm>
            <a:off x="719572" y="620688"/>
            <a:ext cx="7760177" cy="954107"/>
          </a:xfrm>
          <a:prstGeom prst="rect">
            <a:avLst/>
          </a:prstGeom>
          <a:solidFill>
            <a:schemeClr val="accent6">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indent="60325" algn="just">
              <a:defRPr/>
            </a:pPr>
            <a:r>
              <a:rPr lang="en-AU" sz="2800" dirty="0"/>
              <a:t>* </a:t>
            </a:r>
            <a:r>
              <a:rPr lang="en-AU" sz="2800" dirty="0" err="1"/>
              <a:t>Bản</a:t>
            </a:r>
            <a:r>
              <a:rPr lang="en-AU" sz="2800" dirty="0"/>
              <a:t> </a:t>
            </a:r>
            <a:r>
              <a:rPr lang="en-AU" sz="2800" dirty="0" err="1"/>
              <a:t>chất</a:t>
            </a:r>
            <a:r>
              <a:rPr lang="en-AU" sz="2800" dirty="0"/>
              <a:t> </a:t>
            </a:r>
            <a:r>
              <a:rPr lang="en-AU" sz="2800" dirty="0" err="1"/>
              <a:t>giai</a:t>
            </a:r>
            <a:r>
              <a:rPr lang="en-AU" sz="2800" dirty="0"/>
              <a:t> </a:t>
            </a:r>
            <a:r>
              <a:rPr lang="en-AU" sz="2800" dirty="0" err="1"/>
              <a:t>cấp</a:t>
            </a:r>
            <a:r>
              <a:rPr lang="en-AU" sz="2800" dirty="0"/>
              <a:t> </a:t>
            </a:r>
            <a:r>
              <a:rPr lang="en-AU" sz="2800" dirty="0" err="1"/>
              <a:t>công</a:t>
            </a:r>
            <a:r>
              <a:rPr lang="en-AU" sz="2800" dirty="0"/>
              <a:t> </a:t>
            </a:r>
            <a:r>
              <a:rPr lang="en-AU" sz="2800" dirty="0" err="1"/>
              <a:t>nhân</a:t>
            </a:r>
            <a:r>
              <a:rPr lang="en-AU" sz="2800" dirty="0"/>
              <a:t> </a:t>
            </a:r>
            <a:r>
              <a:rPr lang="en-AU" sz="2800" dirty="0" err="1"/>
              <a:t>thống</a:t>
            </a:r>
            <a:r>
              <a:rPr lang="en-AU" sz="2800" dirty="0"/>
              <a:t> </a:t>
            </a:r>
            <a:r>
              <a:rPr lang="en-AU" sz="2800" dirty="0" err="1"/>
              <a:t>nhất</a:t>
            </a:r>
            <a:r>
              <a:rPr lang="en-AU" sz="2800" dirty="0"/>
              <a:t> </a:t>
            </a:r>
            <a:r>
              <a:rPr lang="en-AU" sz="2800" dirty="0" err="1"/>
              <a:t>với</a:t>
            </a:r>
            <a:r>
              <a:rPr lang="en-AU" sz="2800" dirty="0"/>
              <a:t> </a:t>
            </a:r>
            <a:r>
              <a:rPr lang="en-AU" sz="2800" dirty="0" err="1"/>
              <a:t>tính</a:t>
            </a:r>
            <a:r>
              <a:rPr lang="en-AU" sz="2800" dirty="0"/>
              <a:t> </a:t>
            </a:r>
            <a:r>
              <a:rPr lang="en-AU" sz="2800" dirty="0" err="1"/>
              <a:t>nhân</a:t>
            </a:r>
            <a:r>
              <a:rPr lang="en-AU" sz="2800" dirty="0"/>
              <a:t> </a:t>
            </a:r>
            <a:r>
              <a:rPr lang="en-AU" sz="2800" dirty="0" err="1"/>
              <a:t>dân</a:t>
            </a:r>
            <a:r>
              <a:rPr lang="en-AU" sz="2800" dirty="0"/>
              <a:t>, </a:t>
            </a:r>
            <a:r>
              <a:rPr lang="en-AU" sz="2800" dirty="0" err="1"/>
              <a:t>tính</a:t>
            </a:r>
            <a:r>
              <a:rPr lang="en-AU" sz="2800" dirty="0"/>
              <a:t> </a:t>
            </a:r>
            <a:r>
              <a:rPr lang="en-AU" sz="2800" dirty="0" err="1"/>
              <a:t>dân</a:t>
            </a:r>
            <a:r>
              <a:rPr lang="en-AU" sz="2800" dirty="0"/>
              <a:t> </a:t>
            </a:r>
            <a:r>
              <a:rPr lang="en-AU" sz="2800" dirty="0" err="1"/>
              <a:t>tộc</a:t>
            </a:r>
            <a:r>
              <a:rPr lang="en-AU" sz="2800" dirty="0"/>
              <a:t> </a:t>
            </a:r>
            <a:r>
              <a:rPr lang="en-AU" sz="2800" dirty="0" err="1"/>
              <a:t>của</a:t>
            </a:r>
            <a:r>
              <a:rPr lang="en-AU" sz="2800" dirty="0"/>
              <a:t> </a:t>
            </a:r>
            <a:r>
              <a:rPr lang="en-AU" sz="2800" dirty="0" err="1"/>
              <a:t>Nhà</a:t>
            </a:r>
            <a:r>
              <a:rPr lang="en-AU" sz="2800" dirty="0"/>
              <a:t> </a:t>
            </a:r>
            <a:r>
              <a:rPr lang="en-AU" sz="2800" dirty="0" err="1"/>
              <a:t>nước</a:t>
            </a:r>
            <a:endParaRPr lang="en-AU" sz="2800" dirty="0"/>
          </a:p>
        </p:txBody>
      </p:sp>
      <p:sp>
        <p:nvSpPr>
          <p:cNvPr id="9" name="Rectangle 19"/>
          <p:cNvSpPr>
            <a:spLocks noChangeArrowheads="1"/>
          </p:cNvSpPr>
          <p:nvPr/>
        </p:nvSpPr>
        <p:spPr bwMode="auto">
          <a:xfrm>
            <a:off x="683568" y="2384884"/>
            <a:ext cx="7704856" cy="523220"/>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52400" h="50800" prst="softRound"/>
          </a:sp3d>
        </p:spPr>
        <p:txBody>
          <a:bodyPr anchor="ctr">
            <a:spAutoFit/>
          </a:bodyPr>
          <a:lstStyle/>
          <a:p>
            <a:pPr indent="122238" algn="just">
              <a:defRPr/>
            </a:pP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Bảo</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vệ</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lợi</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ích</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nhân</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dân</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lấy</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lợi</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ích</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dân</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tộc</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làm</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cơ</a:t>
            </a:r>
            <a:r>
              <a:rPr lang="en-AU" sz="2800" spc="-80" dirty="0">
                <a:latin typeface="Times New Roman" pitchFamily="18" charset="0"/>
                <a:cs typeface="Times New Roman" pitchFamily="18" charset="0"/>
              </a:rPr>
              <a:t> </a:t>
            </a:r>
            <a:r>
              <a:rPr lang="en-AU" sz="2800" spc="-80" dirty="0" err="1">
                <a:latin typeface="Times New Roman" pitchFamily="18" charset="0"/>
                <a:cs typeface="Times New Roman" pitchFamily="18" charset="0"/>
              </a:rPr>
              <a:t>bản</a:t>
            </a:r>
            <a:endParaRPr lang="en-AU" sz="2800" spc="-80" dirty="0">
              <a:latin typeface="Times New Roman" pitchFamily="18" charset="0"/>
              <a:cs typeface="Times New Roman" pitchFamily="18" charset="0"/>
            </a:endParaRPr>
          </a:p>
        </p:txBody>
      </p:sp>
      <p:sp>
        <p:nvSpPr>
          <p:cNvPr id="11" name="Rectangle 19"/>
          <p:cNvSpPr>
            <a:spLocks noChangeArrowheads="1"/>
          </p:cNvSpPr>
          <p:nvPr/>
        </p:nvSpPr>
        <p:spPr bwMode="auto">
          <a:xfrm>
            <a:off x="683568" y="3014953"/>
            <a:ext cx="7704856" cy="954107"/>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52400" h="50800" prst="softRound"/>
          </a:sp3d>
        </p:spPr>
        <p:txBody>
          <a:bodyPr anchor="ctr">
            <a:spAutoFit/>
          </a:bodyPr>
          <a:lstStyle/>
          <a:p>
            <a:pPr indent="122238" algn="just">
              <a:defRPr/>
            </a:pP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Thực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tế</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Nhà</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nước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mới</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đã</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đảm</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đương</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nhiệm</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vụ</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dân</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tộc</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giao</a:t>
            </a:r>
            <a:r>
              <a:rPr lang="en-AU" sz="2800" dirty="0">
                <a:latin typeface="Times New Roman" pitchFamily="18" charset="0"/>
                <a:cs typeface="Times New Roman" pitchFamily="18" charset="0"/>
              </a:rPr>
              <a:t> </a:t>
            </a:r>
            <a:r>
              <a:rPr lang="en-AU" sz="2800" dirty="0" err="1">
                <a:latin typeface="Times New Roman" pitchFamily="18" charset="0"/>
                <a:cs typeface="Times New Roman" pitchFamily="18" charset="0"/>
              </a:rPr>
              <a:t>phó</a:t>
            </a:r>
            <a:endParaRPr lang="en-US" sz="2800" dirty="0">
              <a:latin typeface="Times New Roman" pitchFamily="18" charset="0"/>
              <a:cs typeface="Times New Roman" pitchFamily="18" charset="0"/>
            </a:endParaRPr>
          </a:p>
        </p:txBody>
      </p:sp>
      <p:pic>
        <p:nvPicPr>
          <p:cNvPr id="972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884" y="4473116"/>
            <a:ext cx="2835399" cy="1764196"/>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2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4113076"/>
            <a:ext cx="1963105" cy="2143125"/>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2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85" y="4458233"/>
            <a:ext cx="2727387" cy="1743075"/>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3182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nodeType="afterGroup">
                            <p:stCondLst>
                              <p:cond delay="1000"/>
                            </p:stCondLst>
                            <p:childTnLst>
                              <p:par>
                                <p:cTn id="9" presetID="2" presetClass="entr" presetSubtype="2" fill="hold" nodeType="afterEffect">
                                  <p:stCondLst>
                                    <p:cond delay="500"/>
                                  </p:stCondLst>
                                  <p:childTnLst>
                                    <p:set>
                                      <p:cBhvr>
                                        <p:cTn id="10" dur="1" fill="hold">
                                          <p:stCondLst>
                                            <p:cond delay="0"/>
                                          </p:stCondLst>
                                        </p:cTn>
                                        <p:tgtEl>
                                          <p:spTgt spid="97286"/>
                                        </p:tgtEl>
                                        <p:attrNameLst>
                                          <p:attrName>style.visibility</p:attrName>
                                        </p:attrNameLst>
                                      </p:cBhvr>
                                      <p:to>
                                        <p:strVal val="visible"/>
                                      </p:to>
                                    </p:set>
                                    <p:anim calcmode="lin" valueType="num">
                                      <p:cBhvr additive="base">
                                        <p:cTn id="11" dur="2000" fill="hold"/>
                                        <p:tgtEl>
                                          <p:spTgt spid="97286"/>
                                        </p:tgtEl>
                                        <p:attrNameLst>
                                          <p:attrName>ppt_x</p:attrName>
                                        </p:attrNameLst>
                                      </p:cBhvr>
                                      <p:tavLst>
                                        <p:tav tm="0">
                                          <p:val>
                                            <p:strVal val="1+#ppt_w/2"/>
                                          </p:val>
                                        </p:tav>
                                        <p:tav tm="100000">
                                          <p:val>
                                            <p:strVal val="#ppt_x"/>
                                          </p:val>
                                        </p:tav>
                                      </p:tavLst>
                                    </p:anim>
                                    <p:anim calcmode="lin" valueType="num">
                                      <p:cBhvr additive="base">
                                        <p:cTn id="12" dur="2000" fill="hold"/>
                                        <p:tgtEl>
                                          <p:spTgt spid="97286"/>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3500"/>
                            </p:stCondLst>
                            <p:childTnLst>
                              <p:par>
                                <p:cTn id="14" presetID="2" presetClass="entr" presetSubtype="2" fill="hold" nodeType="afterEffect">
                                  <p:stCondLst>
                                    <p:cond delay="0"/>
                                  </p:stCondLst>
                                  <p:childTnLst>
                                    <p:set>
                                      <p:cBhvr>
                                        <p:cTn id="15" dur="1" fill="hold">
                                          <p:stCondLst>
                                            <p:cond delay="0"/>
                                          </p:stCondLst>
                                        </p:cTn>
                                        <p:tgtEl>
                                          <p:spTgt spid="97284"/>
                                        </p:tgtEl>
                                        <p:attrNameLst>
                                          <p:attrName>style.visibility</p:attrName>
                                        </p:attrNameLst>
                                      </p:cBhvr>
                                      <p:to>
                                        <p:strVal val="visible"/>
                                      </p:to>
                                    </p:set>
                                    <p:anim calcmode="lin" valueType="num">
                                      <p:cBhvr additive="base">
                                        <p:cTn id="16" dur="2000" fill="hold"/>
                                        <p:tgtEl>
                                          <p:spTgt spid="97284"/>
                                        </p:tgtEl>
                                        <p:attrNameLst>
                                          <p:attrName>ppt_x</p:attrName>
                                        </p:attrNameLst>
                                      </p:cBhvr>
                                      <p:tavLst>
                                        <p:tav tm="0">
                                          <p:val>
                                            <p:strVal val="1+#ppt_w/2"/>
                                          </p:val>
                                        </p:tav>
                                        <p:tav tm="100000">
                                          <p:val>
                                            <p:strVal val="#ppt_x"/>
                                          </p:val>
                                        </p:tav>
                                      </p:tavLst>
                                    </p:anim>
                                    <p:anim calcmode="lin" valueType="num">
                                      <p:cBhvr additive="base">
                                        <p:cTn id="17" dur="2000" fill="hold"/>
                                        <p:tgtEl>
                                          <p:spTgt spid="97284"/>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5500"/>
                            </p:stCondLst>
                            <p:childTnLst>
                              <p:par>
                                <p:cTn id="19" presetID="2" presetClass="entr" presetSubtype="2" fill="hold" nodeType="afterEffect">
                                  <p:stCondLst>
                                    <p:cond delay="500"/>
                                  </p:stCondLst>
                                  <p:childTnLst>
                                    <p:set>
                                      <p:cBhvr>
                                        <p:cTn id="20" dur="1" fill="hold">
                                          <p:stCondLst>
                                            <p:cond delay="0"/>
                                          </p:stCondLst>
                                        </p:cTn>
                                        <p:tgtEl>
                                          <p:spTgt spid="97285"/>
                                        </p:tgtEl>
                                        <p:attrNameLst>
                                          <p:attrName>style.visibility</p:attrName>
                                        </p:attrNameLst>
                                      </p:cBhvr>
                                      <p:to>
                                        <p:strVal val="visible"/>
                                      </p:to>
                                    </p:set>
                                    <p:anim calcmode="lin" valueType="num">
                                      <p:cBhvr additive="base">
                                        <p:cTn id="21" dur="2000" fill="hold"/>
                                        <p:tgtEl>
                                          <p:spTgt spid="97285"/>
                                        </p:tgtEl>
                                        <p:attrNameLst>
                                          <p:attrName>ppt_x</p:attrName>
                                        </p:attrNameLst>
                                      </p:cBhvr>
                                      <p:tavLst>
                                        <p:tav tm="0">
                                          <p:val>
                                            <p:strVal val="1+#ppt_w/2"/>
                                          </p:val>
                                        </p:tav>
                                        <p:tav tm="100000">
                                          <p:val>
                                            <p:strVal val="#ppt_x"/>
                                          </p:val>
                                        </p:tav>
                                      </p:tavLst>
                                    </p:anim>
                                    <p:anim calcmode="lin" valueType="num">
                                      <p:cBhvr additive="base">
                                        <p:cTn id="22" dur="2000" fill="hold"/>
                                        <p:tgtEl>
                                          <p:spTgt spid="972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9590" y="620688"/>
            <a:ext cx="7924800" cy="523220"/>
          </a:xfrm>
          <a:prstGeom prst="rect">
            <a:avLst/>
          </a:prstGeom>
          <a:solidFill>
            <a:schemeClr val="accent5">
              <a:lumMod val="40000"/>
              <a:lumOff val="60000"/>
            </a:schemeClr>
          </a:solidFill>
          <a:scene3d>
            <a:camera prst="orthographicFront"/>
            <a:lightRig rig="threePt" dir="t"/>
          </a:scene3d>
          <a:sp3d>
            <a:bevelT w="139700" prst="cross"/>
          </a:sp3d>
        </p:spPr>
        <p:txBody>
          <a:bodyPr>
            <a:spAutoFit/>
          </a:bodyPr>
          <a:lstStyle/>
          <a:p>
            <a:pPr algn="just">
              <a:defRPr/>
            </a:pPr>
            <a:r>
              <a:rPr lang="en-GB" sz="2800" b="1" dirty="0">
                <a:latin typeface="Times New Roman" pitchFamily="18" charset="0"/>
                <a:cs typeface="Times New Roman" pitchFamily="18" charset="0"/>
              </a:rPr>
              <a:t>1. </a:t>
            </a:r>
            <a:r>
              <a:rPr lang="en-GB" sz="2800" b="1" dirty="0" err="1">
                <a:latin typeface="Times New Roman" pitchFamily="18" charset="0"/>
                <a:cs typeface="Times New Roman" pitchFamily="18" charset="0"/>
              </a:rPr>
              <a:t>Nhà</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nước</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dân</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chủ</a:t>
            </a:r>
            <a:endParaRPr lang="en-US" sz="2800" b="1" dirty="0">
              <a:latin typeface="Times New Roman" pitchFamily="18" charset="0"/>
              <a:cs typeface="Times New Roman" pitchFamily="18" charset="0"/>
            </a:endParaRPr>
          </a:p>
        </p:txBody>
      </p:sp>
      <p:sp>
        <p:nvSpPr>
          <p:cNvPr id="4" name="Rectangle 3"/>
          <p:cNvSpPr/>
          <p:nvPr/>
        </p:nvSpPr>
        <p:spPr>
          <a:xfrm>
            <a:off x="539552" y="1232756"/>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a. </a:t>
            </a:r>
            <a:r>
              <a:rPr lang="en-GB" sz="2800" b="1" i="1" dirty="0" err="1">
                <a:latin typeface="Times New Roman" pitchFamily="18" charset="0"/>
                <a:cs typeface="Times New Roman" pitchFamily="18" charset="0"/>
              </a:rPr>
              <a:t>Bản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chất</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giai</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cấp</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endParaRPr lang="en-US" sz="2800" b="1" i="1" dirty="0">
              <a:latin typeface="Times New Roman" pitchFamily="18" charset="0"/>
              <a:cs typeface="Times New Roman" pitchFamily="18" charset="0"/>
            </a:endParaRPr>
          </a:p>
        </p:txBody>
      </p:sp>
      <p:sp>
        <p:nvSpPr>
          <p:cNvPr id="6" name="Rectangle 19"/>
          <p:cNvSpPr>
            <a:spLocks noChangeArrowheads="1"/>
          </p:cNvSpPr>
          <p:nvPr/>
        </p:nvSpPr>
        <p:spPr bwMode="auto">
          <a:xfrm>
            <a:off x="539552" y="2492896"/>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indent="60325" algn="just">
              <a:defRPr/>
            </a:pP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Quyền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lực</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nhà</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nước</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là</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thừa</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ủy</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quyền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của</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nhân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dân</a:t>
            </a:r>
            <a:endParaRPr lang="en-AU" sz="2800" spc="-30" dirty="0">
              <a:latin typeface="Times New Roman" pitchFamily="18" charset="0"/>
              <a:cs typeface="Times New Roman" pitchFamily="18" charset="0"/>
            </a:endParaRPr>
          </a:p>
        </p:txBody>
      </p:sp>
      <p:sp>
        <p:nvSpPr>
          <p:cNvPr id="10" name="Rectangle 9"/>
          <p:cNvSpPr/>
          <p:nvPr/>
        </p:nvSpPr>
        <p:spPr>
          <a:xfrm>
            <a:off x="539552" y="1844824"/>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b.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sp>
        <p:nvSpPr>
          <p:cNvPr id="16" name="Rectangle 19"/>
          <p:cNvSpPr>
            <a:spLocks noChangeArrowheads="1"/>
          </p:cNvSpPr>
          <p:nvPr/>
        </p:nvSpPr>
        <p:spPr bwMode="auto">
          <a:xfrm>
            <a:off x="2879812" y="3232137"/>
            <a:ext cx="5600582" cy="1384995"/>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indent="60325" algn="just">
              <a:defRPr/>
            </a:pPr>
            <a:r>
              <a:rPr lang="en-AU" sz="2800" spc="-30" dirty="0">
                <a:latin typeface="Times New Roman" pitchFamily="18" charset="0"/>
                <a:cs typeface="Times New Roman" pitchFamily="18" charset="0"/>
              </a:rPr>
              <a:t>“</a:t>
            </a:r>
            <a:r>
              <a:rPr lang="en-AU" sz="2800" spc="-30" dirty="0" err="1">
                <a:latin typeface="Times New Roman" pitchFamily="18" charset="0"/>
                <a:cs typeface="Times New Roman" pitchFamily="18" charset="0"/>
              </a:rPr>
              <a:t>Trong</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nước</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Việt</a:t>
            </a:r>
            <a:r>
              <a:rPr lang="en-AU" sz="2800" spc="-30" dirty="0">
                <a:latin typeface="Times New Roman" pitchFamily="18" charset="0"/>
                <a:cs typeface="Times New Roman" pitchFamily="18" charset="0"/>
              </a:rPr>
              <a:t> Nam </a:t>
            </a:r>
            <a:r>
              <a:rPr lang="en-AU" sz="2800" spc="-30" dirty="0" err="1">
                <a:latin typeface="Times New Roman" pitchFamily="18" charset="0"/>
                <a:cs typeface="Times New Roman" pitchFamily="18" charset="0"/>
              </a:rPr>
              <a:t>Dân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chủ</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Cộng</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hòa</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của</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chúng</a:t>
            </a:r>
            <a:r>
              <a:rPr lang="en-AU" sz="2800" spc="-30" dirty="0">
                <a:latin typeface="Times New Roman" pitchFamily="18" charset="0"/>
                <a:cs typeface="Times New Roman" pitchFamily="18" charset="0"/>
              </a:rPr>
              <a:t> ta, </a:t>
            </a:r>
            <a:r>
              <a:rPr lang="en-AU" sz="2800" spc="-30" dirty="0" err="1">
                <a:latin typeface="Times New Roman" pitchFamily="18" charset="0"/>
                <a:cs typeface="Times New Roman" pitchFamily="18" charset="0"/>
              </a:rPr>
              <a:t>tất</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cả</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mọi</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quyền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lực</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đều</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là</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của</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nhân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dân</a:t>
            </a:r>
            <a:r>
              <a:rPr lang="en-AU" sz="2800" spc="-30" dirty="0">
                <a:latin typeface="Times New Roman" pitchFamily="18" charset="0"/>
                <a:cs typeface="Times New Roman" pitchFamily="18" charset="0"/>
              </a:rPr>
              <a:t>” </a:t>
            </a:r>
            <a:r>
              <a:rPr lang="en-AU" sz="2000" i="1" spc="-30" dirty="0">
                <a:latin typeface="Times New Roman" pitchFamily="18" charset="0"/>
                <a:cs typeface="Times New Roman" pitchFamily="18" charset="0"/>
              </a:rPr>
              <a:t>- HCM, 2011, t.8, tr.262</a:t>
            </a:r>
            <a:endParaRPr lang="en-AU" sz="2800" i="1" spc="-30" dirty="0">
              <a:latin typeface="Times New Roman" pitchFamily="18" charset="0"/>
              <a:cs typeface="Times New Roman" pitchFamily="18" charset="0"/>
            </a:endParaRPr>
          </a:p>
        </p:txBody>
      </p:sp>
      <p:sp>
        <p:nvSpPr>
          <p:cNvPr id="17" name="Rectangle 19"/>
          <p:cNvSpPr>
            <a:spLocks noChangeArrowheads="1"/>
          </p:cNvSpPr>
          <p:nvPr/>
        </p:nvSpPr>
        <p:spPr bwMode="auto">
          <a:xfrm>
            <a:off x="2879812" y="4760568"/>
            <a:ext cx="5600582" cy="1384995"/>
          </a:xfrm>
          <a:prstGeom prst="rect">
            <a:avLst/>
          </a:prstGeom>
          <a:solidFill>
            <a:schemeClr val="accent5">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indent="60325" algn="just">
              <a:defRPr/>
            </a:pPr>
            <a:r>
              <a:rPr lang="en-GB" sz="2800" b="1" dirty="0" err="1">
                <a:solidFill>
                  <a:srgbClr val="FF0101"/>
                </a:solidFill>
                <a:latin typeface="Times New Roman" pitchFamily="18" charset="0"/>
                <a:cs typeface="Times New Roman" pitchFamily="18" charset="0"/>
              </a:rPr>
              <a:t>Điều</a:t>
            </a:r>
            <a:r>
              <a:rPr lang="en-GB" sz="2800" b="1" dirty="0">
                <a:solidFill>
                  <a:srgbClr val="FF0101"/>
                </a:solidFill>
                <a:latin typeface="Times New Roman" pitchFamily="18" charset="0"/>
                <a:cs typeface="Times New Roman" pitchFamily="18" charset="0"/>
              </a:rPr>
              <a:t> 1:</a:t>
            </a:r>
            <a:r>
              <a:rPr lang="en-GB" sz="2800" dirty="0">
                <a:solidFill>
                  <a:srgbClr val="FF0101"/>
                </a:solidFill>
                <a:latin typeface="Times New Roman" pitchFamily="18" charset="0"/>
                <a:cs typeface="Times New Roman" pitchFamily="18" charset="0"/>
              </a:rPr>
              <a:t> </a:t>
            </a:r>
            <a:r>
              <a:rPr lang="en-GB" sz="2800" dirty="0">
                <a:latin typeface="Times New Roman" pitchFamily="18" charset="0"/>
                <a:cs typeface="Times New Roman" pitchFamily="18" charset="0"/>
              </a:rPr>
              <a:t>"</a:t>
            </a:r>
            <a:r>
              <a:rPr lang="en-GB" sz="2800" dirty="0" err="1">
                <a:latin typeface="Times New Roman" pitchFamily="18" charset="0"/>
                <a:cs typeface="Times New Roman" pitchFamily="18" charset="0"/>
              </a:rPr>
              <a:t>Tất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cả</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quyền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bính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trong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nước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toàn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thể</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Việt</a:t>
            </a:r>
            <a:r>
              <a:rPr lang="en-GB" sz="2800" dirty="0">
                <a:latin typeface="Times New Roman" pitchFamily="18" charset="0"/>
                <a:cs typeface="Times New Roman" pitchFamily="18" charset="0"/>
              </a:rPr>
              <a:t> Nam…”</a:t>
            </a:r>
            <a:endParaRPr lang="en-AU" sz="2800" i="1" spc="-30" dirty="0">
              <a:latin typeface="Times New Roman" pitchFamily="18" charset="0"/>
              <a:cs typeface="Times New Roman" pitchFamily="18" charset="0"/>
            </a:endParaRPr>
          </a:p>
        </p:txBody>
      </p:sp>
      <p:pic>
        <p:nvPicPr>
          <p:cNvPr id="1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212396"/>
            <a:ext cx="2196244" cy="2952908"/>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52400" h="50800" prst="softRound"/>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6748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1000"/>
                                        <p:tgtEl>
                                          <p:spTgt spid="6"/>
                                        </p:tgtEl>
                                      </p:cBhvr>
                                    </p:animEffect>
                                  </p:childTnLst>
                                </p:cTn>
                              </p:par>
                            </p:childTnLst>
                          </p:cTn>
                        </p:par>
                        <p:par>
                          <p:cTn id="13" fill="hold" nodeType="afterGroup">
                            <p:stCondLst>
                              <p:cond delay="1000"/>
                            </p:stCondLst>
                            <p:childTnLst>
                              <p:par>
                                <p:cTn id="14" presetID="18" presetClass="entr" presetSubtype="12" fill="hold" nodeType="afterEffect">
                                  <p:stCondLst>
                                    <p:cond delay="750"/>
                                  </p:stCondLst>
                                  <p:childTnLst>
                                    <p:set>
                                      <p:cBhvr>
                                        <p:cTn id="15" dur="1" fill="hold">
                                          <p:stCondLst>
                                            <p:cond delay="0"/>
                                          </p:stCondLst>
                                        </p:cTn>
                                        <p:tgtEl>
                                          <p:spTgt spid="16"/>
                                        </p:tgtEl>
                                        <p:attrNameLst>
                                          <p:attrName>style.visibility</p:attrName>
                                        </p:attrNameLst>
                                      </p:cBhvr>
                                      <p:to>
                                        <p:strVal val="visible"/>
                                      </p:to>
                                    </p:set>
                                    <p:animEffect transition="in" filter="strips(downLeft)">
                                      <p:cBhvr>
                                        <p:cTn id="16" dur="1750"/>
                                        <p:tgtEl>
                                          <p:spTgt spid="16"/>
                                        </p:tgtEl>
                                      </p:cBhvr>
                                    </p:animEffect>
                                  </p:childTnLst>
                                </p:cTn>
                              </p:par>
                            </p:childTnLst>
                          </p:cTn>
                        </p:par>
                        <p:par>
                          <p:cTn id="17" fill="hold" nodeType="afterGroup">
                            <p:stCondLst>
                              <p:cond delay="3500"/>
                            </p:stCondLst>
                            <p:childTnLst>
                              <p:par>
                                <p:cTn id="18" presetID="53" presetClass="entr" presetSubtype="16" fill="hold" nodeType="afterEffect">
                                  <p:stCondLst>
                                    <p:cond delay="750"/>
                                  </p:stCondLst>
                                  <p:childTnLst>
                                    <p:set>
                                      <p:cBhvr>
                                        <p:cTn id="19" dur="1" fill="hold">
                                          <p:stCondLst>
                                            <p:cond delay="0"/>
                                          </p:stCondLst>
                                        </p:cTn>
                                        <p:tgtEl>
                                          <p:spTgt spid="18"/>
                                        </p:tgtEl>
                                        <p:attrNameLst>
                                          <p:attrName>style.visibility</p:attrName>
                                        </p:attrNameLst>
                                      </p:cBhvr>
                                      <p:to>
                                        <p:strVal val="visible"/>
                                      </p:to>
                                    </p:set>
                                    <p:anim calcmode="lin" valueType="num">
                                      <p:cBhvr>
                                        <p:cTn id="20" dur="1250" fill="hold"/>
                                        <p:tgtEl>
                                          <p:spTgt spid="18"/>
                                        </p:tgtEl>
                                        <p:attrNameLst>
                                          <p:attrName>ppt_w</p:attrName>
                                        </p:attrNameLst>
                                      </p:cBhvr>
                                      <p:tavLst>
                                        <p:tav tm="0">
                                          <p:val>
                                            <p:fltVal val="0"/>
                                          </p:val>
                                        </p:tav>
                                        <p:tav tm="100000">
                                          <p:val>
                                            <p:strVal val="#ppt_w"/>
                                          </p:val>
                                        </p:tav>
                                      </p:tavLst>
                                    </p:anim>
                                    <p:anim calcmode="lin" valueType="num">
                                      <p:cBhvr>
                                        <p:cTn id="21" dur="1250" fill="hold"/>
                                        <p:tgtEl>
                                          <p:spTgt spid="18"/>
                                        </p:tgtEl>
                                        <p:attrNameLst>
                                          <p:attrName>ppt_h</p:attrName>
                                        </p:attrNameLst>
                                      </p:cBhvr>
                                      <p:tavLst>
                                        <p:tav tm="0">
                                          <p:val>
                                            <p:fltVal val="0"/>
                                          </p:val>
                                        </p:tav>
                                        <p:tav tm="100000">
                                          <p:val>
                                            <p:strVal val="#ppt_h"/>
                                          </p:val>
                                        </p:tav>
                                      </p:tavLst>
                                    </p:anim>
                                    <p:animEffect transition="in" filter="fade">
                                      <p:cBhvr>
                                        <p:cTn id="22" dur="1250"/>
                                        <p:tgtEl>
                                          <p:spTgt spid="18"/>
                                        </p:tgtEl>
                                      </p:cBhvr>
                                    </p:animEffect>
                                  </p:childTnLst>
                                </p:cTn>
                              </p:par>
                            </p:childTnLst>
                          </p:cTn>
                        </p:par>
                        <p:par>
                          <p:cTn id="23" fill="hold" nodeType="afterGroup">
                            <p:stCondLst>
                              <p:cond delay="5500"/>
                            </p:stCondLst>
                            <p:childTnLst>
                              <p:par>
                                <p:cTn id="24" presetID="18" presetClass="entr" presetSubtype="12" fill="hold" nodeType="afterEffect">
                                  <p:stCondLst>
                                    <p:cond delay="500"/>
                                  </p:stCondLst>
                                  <p:childTnLst>
                                    <p:set>
                                      <p:cBhvr>
                                        <p:cTn id="25" dur="1" fill="hold">
                                          <p:stCondLst>
                                            <p:cond delay="0"/>
                                          </p:stCondLst>
                                        </p:cTn>
                                        <p:tgtEl>
                                          <p:spTgt spid="17"/>
                                        </p:tgtEl>
                                        <p:attrNameLst>
                                          <p:attrName>style.visibility</p:attrName>
                                        </p:attrNameLst>
                                      </p:cBhvr>
                                      <p:to>
                                        <p:strVal val="visible"/>
                                      </p:to>
                                    </p:set>
                                    <p:animEffect transition="in" filter="strips(downLeft)">
                                      <p:cBhvr>
                                        <p:cTn id="26"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p:cNvSpPr>
            <a:spLocks noChangeArrowheads="1"/>
          </p:cNvSpPr>
          <p:nvPr/>
        </p:nvSpPr>
        <p:spPr bwMode="auto">
          <a:xfrm>
            <a:off x="539552" y="1393612"/>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indent="60325" algn="just">
              <a:defRPr/>
            </a:pP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Quyền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lực</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nhà</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nước</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là</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thừa</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ủy</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quyền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của</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nhân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dân</a:t>
            </a:r>
            <a:endParaRPr lang="en-AU" sz="2800" spc="-30" dirty="0">
              <a:latin typeface="Times New Roman" pitchFamily="18" charset="0"/>
              <a:cs typeface="Times New Roman" pitchFamily="18" charset="0"/>
            </a:endParaRPr>
          </a:p>
        </p:txBody>
      </p:sp>
      <p:sp>
        <p:nvSpPr>
          <p:cNvPr id="10" name="Rectangle 9"/>
          <p:cNvSpPr/>
          <p:nvPr/>
        </p:nvSpPr>
        <p:spPr>
          <a:xfrm>
            <a:off x="539552" y="636948"/>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b.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sp>
        <p:nvSpPr>
          <p:cNvPr id="9" name="Rectangle 19"/>
          <p:cNvSpPr>
            <a:spLocks noChangeArrowheads="1"/>
          </p:cNvSpPr>
          <p:nvPr/>
        </p:nvSpPr>
        <p:spPr bwMode="auto">
          <a:xfrm>
            <a:off x="539552" y="2078849"/>
            <a:ext cx="7904838" cy="954107"/>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algn="just">
              <a:defRPr/>
            </a:pPr>
            <a:r>
              <a:rPr lang="nb-NO" sz="2800" dirty="0">
                <a:solidFill>
                  <a:schemeClr val="tx1">
                    <a:lumMod val="95000"/>
                    <a:lumOff val="5000"/>
                  </a:schemeClr>
                </a:solidFill>
                <a:latin typeface="Times New Roman" pitchFamily="18" charset="0"/>
                <a:cs typeface="Times New Roman" pitchFamily="18" charset="0"/>
              </a:rPr>
              <a:t>- Nhân dân có quyền kiểm soát, bãi miễn đại biểu, giải tán những thiết chế quyền lực đã lập nên</a:t>
            </a:r>
            <a:endParaRPr lang="en-US" sz="2800" dirty="0">
              <a:solidFill>
                <a:schemeClr val="tx1">
                  <a:lumMod val="95000"/>
                  <a:lumOff val="5000"/>
                </a:schemeClr>
              </a:solidFill>
              <a:latin typeface="Times New Roman" pitchFamily="18" charset="0"/>
              <a:cs typeface="Times New Roman" pitchFamily="18" charset="0"/>
            </a:endParaRPr>
          </a:p>
        </p:txBody>
      </p:sp>
      <p:sp>
        <p:nvSpPr>
          <p:cNvPr id="17" name="Rectangle 4"/>
          <p:cNvSpPr>
            <a:spLocks noChangeArrowheads="1"/>
          </p:cNvSpPr>
          <p:nvPr/>
        </p:nvSpPr>
        <p:spPr bwMode="auto">
          <a:xfrm>
            <a:off x="3383868" y="3487648"/>
            <a:ext cx="4896544" cy="2677656"/>
          </a:xfrm>
          <a:prstGeom prst="rect">
            <a:avLst/>
          </a:prstGeom>
          <a:solidFill>
            <a:schemeClr val="accent6">
              <a:lumMod val="20000"/>
              <a:lumOff val="80000"/>
            </a:schemeClr>
          </a:solidFill>
          <a:ln w="9525">
            <a:noFill/>
            <a:miter lim="800000"/>
            <a:headEnd/>
            <a:tailEnd/>
          </a:ln>
          <a:scene3d>
            <a:camera prst="orthographicFront"/>
            <a:lightRig rig="threePt" dir="t"/>
          </a:scene3d>
          <a:sp3d>
            <a:bevelT w="101600" prst="riblet"/>
          </a:sp3d>
        </p:spPr>
        <p:txBody>
          <a:bodyPr>
            <a:spAutoFit/>
          </a:bodyPr>
          <a:lstStyle/>
          <a:p>
            <a:pPr algn="just">
              <a:buFont typeface="Arial" charset="0"/>
              <a:buNone/>
              <a:defRPr/>
            </a:pPr>
            <a:r>
              <a:rPr lang="en-US" sz="2800" dirty="0">
                <a:latin typeface="Times New Roman" pitchFamily="18" charset="0"/>
                <a:ea typeface="Tahoma" pitchFamily="34" charset="0"/>
                <a:cs typeface="Times New Roman" pitchFamily="18" charset="0"/>
              </a:rPr>
              <a:t>“</a:t>
            </a:r>
            <a:r>
              <a:rPr lang="en-US" sz="2800" dirty="0" err="1">
                <a:latin typeface="Times New Roman" pitchFamily="18" charset="0"/>
                <a:ea typeface="Tahoma" pitchFamily="34" charset="0"/>
                <a:cs typeface="Times New Roman" pitchFamily="18" charset="0"/>
              </a:rPr>
              <a:t>Nhân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dân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có</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quyền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bãi</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miễn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đại</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biểu</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Quốc</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hội</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và</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đại</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biểu</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Hội</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đồng</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nhân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dân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nếu</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những</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đại</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biểu</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ấy</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tỏ</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ra</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không</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xứng</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đáng</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với</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sự</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tín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nhiệm</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của</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nhân</a:t>
            </a:r>
            <a:r>
              <a:rPr lang="en-US" sz="2800" dirty="0">
                <a:latin typeface="Times New Roman" pitchFamily="18" charset="0"/>
                <a:ea typeface="Tahoma" pitchFamily="34" charset="0"/>
                <a:cs typeface="Times New Roman" pitchFamily="18" charset="0"/>
              </a:rPr>
              <a:t> </a:t>
            </a:r>
            <a:r>
              <a:rPr lang="en-US" sz="2800" dirty="0" err="1">
                <a:latin typeface="Times New Roman" pitchFamily="18" charset="0"/>
                <a:ea typeface="Tahoma" pitchFamily="34" charset="0"/>
                <a:cs typeface="Times New Roman" pitchFamily="18" charset="0"/>
              </a:rPr>
              <a:t>dân</a:t>
            </a:r>
            <a:r>
              <a:rPr lang="en-US" sz="2800" dirty="0">
                <a:latin typeface="Times New Roman" pitchFamily="18" charset="0"/>
                <a:ea typeface="Tahoma" pitchFamily="34" charset="0"/>
                <a:cs typeface="Times New Roman" pitchFamily="18" charset="0"/>
              </a:rPr>
              <a:t>”</a:t>
            </a:r>
            <a:r>
              <a:rPr lang="en-US" i="1" dirty="0">
                <a:latin typeface="Times New Roman" pitchFamily="18" charset="0"/>
                <a:ea typeface="Tahoma" pitchFamily="34" charset="0"/>
                <a:cs typeface="Times New Roman" pitchFamily="18" charset="0"/>
              </a:rPr>
              <a:t> </a:t>
            </a:r>
            <a:r>
              <a:rPr lang="en-US" sz="1800" i="1" dirty="0">
                <a:latin typeface="Times New Roman" pitchFamily="18" charset="0"/>
                <a:ea typeface="Tahoma" pitchFamily="34" charset="0"/>
                <a:cs typeface="Times New Roman" pitchFamily="18" charset="0"/>
              </a:rPr>
              <a:t>HCM, 2011, t.9, tr. 591</a:t>
            </a:r>
            <a:endParaRPr lang="en-US" sz="2000" i="1" dirty="0">
              <a:latin typeface="Times New Roman" pitchFamily="18" charset="0"/>
              <a:ea typeface="Tahoma" pitchFamily="34" charset="0"/>
              <a:cs typeface="Times New Roman" pitchFamily="18" charset="0"/>
            </a:endParaRPr>
          </a:p>
        </p:txBody>
      </p:sp>
      <p:pic>
        <p:nvPicPr>
          <p:cNvPr id="972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457922"/>
            <a:ext cx="2065970" cy="2707382"/>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0592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1000"/>
                                        <p:tgtEl>
                                          <p:spTgt spid="9"/>
                                        </p:tgtEl>
                                      </p:cBhvr>
                                    </p:animEffect>
                                  </p:childTnLst>
                                </p:cTn>
                              </p:par>
                            </p:childTnLst>
                          </p:cTn>
                        </p:par>
                        <p:par>
                          <p:cTn id="8" fill="hold" nodeType="afterGroup">
                            <p:stCondLst>
                              <p:cond delay="1000"/>
                            </p:stCondLst>
                            <p:childTnLst>
                              <p:par>
                                <p:cTn id="9" presetID="6" presetClass="entr" presetSubtype="32" fill="hold" nodeType="afterEffect">
                                  <p:stCondLst>
                                    <p:cond delay="750"/>
                                  </p:stCondLst>
                                  <p:childTnLst>
                                    <p:set>
                                      <p:cBhvr>
                                        <p:cTn id="10" dur="1" fill="hold">
                                          <p:stCondLst>
                                            <p:cond delay="0"/>
                                          </p:stCondLst>
                                        </p:cTn>
                                        <p:tgtEl>
                                          <p:spTgt spid="97284"/>
                                        </p:tgtEl>
                                        <p:attrNameLst>
                                          <p:attrName>style.visibility</p:attrName>
                                        </p:attrNameLst>
                                      </p:cBhvr>
                                      <p:to>
                                        <p:strVal val="visible"/>
                                      </p:to>
                                    </p:set>
                                    <p:animEffect transition="in" filter="circle(out)">
                                      <p:cBhvr>
                                        <p:cTn id="11" dur="2250"/>
                                        <p:tgtEl>
                                          <p:spTgt spid="97284"/>
                                        </p:tgtEl>
                                      </p:cBhvr>
                                    </p:animEffect>
                                  </p:childTnLst>
                                </p:cTn>
                              </p:par>
                            </p:childTnLst>
                          </p:cTn>
                        </p:par>
                        <p:par>
                          <p:cTn id="12" fill="hold" nodeType="afterGroup">
                            <p:stCondLst>
                              <p:cond delay="4000"/>
                            </p:stCondLst>
                            <p:childTnLst>
                              <p:par>
                                <p:cTn id="13" presetID="5" presetClass="entr" presetSubtype="1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9" descr="DKMenh4"/>
          <p:cNvPicPr>
            <a:picLocks noChangeAspect="1" noChangeArrowheads="1"/>
          </p:cNvPicPr>
          <p:nvPr/>
        </p:nvPicPr>
        <p:blipFill>
          <a:blip r:embed="rId2" cstate="print">
            <a:grayscl/>
          </a:blip>
          <a:srcRect l="3076" t="3760" r="1538" b="2232"/>
          <a:stretch>
            <a:fillRect/>
          </a:stretch>
        </p:blipFill>
        <p:spPr bwMode="auto">
          <a:xfrm>
            <a:off x="4900617" y="692829"/>
            <a:ext cx="3803643" cy="2664295"/>
          </a:xfrm>
          <a:prstGeom prst="rect">
            <a:avLst/>
          </a:prstGeom>
          <a:solidFill>
            <a:schemeClr val="tx2"/>
          </a:solidFill>
          <a:ln w="38100">
            <a:solidFill>
              <a:srgbClr val="CC0000"/>
            </a:solidFill>
            <a:miter lim="800000"/>
            <a:headEnd/>
            <a:tailEnd/>
          </a:ln>
          <a:scene3d>
            <a:camera prst="orthographicFront"/>
            <a:lightRig rig="threePt" dir="t"/>
          </a:scene3d>
          <a:sp3d>
            <a:bevelT prst="slope"/>
          </a:sp3d>
        </p:spPr>
      </p:pic>
      <p:grpSp>
        <p:nvGrpSpPr>
          <p:cNvPr id="2" name="Group 31"/>
          <p:cNvGrpSpPr>
            <a:grpSpLocks/>
          </p:cNvGrpSpPr>
          <p:nvPr/>
        </p:nvGrpSpPr>
        <p:grpSpPr bwMode="auto">
          <a:xfrm>
            <a:off x="519113" y="688975"/>
            <a:ext cx="4271962" cy="4244975"/>
            <a:chOff x="547" y="1392"/>
            <a:chExt cx="2767" cy="2218"/>
          </a:xfrm>
        </p:grpSpPr>
        <p:grpSp>
          <p:nvGrpSpPr>
            <p:cNvPr id="14346" name="Group 29"/>
            <p:cNvGrpSpPr>
              <a:grpSpLocks/>
            </p:cNvGrpSpPr>
            <p:nvPr/>
          </p:nvGrpSpPr>
          <p:grpSpPr bwMode="auto">
            <a:xfrm>
              <a:off x="547" y="1392"/>
              <a:ext cx="2767" cy="2218"/>
              <a:chOff x="547" y="1392"/>
              <a:chExt cx="2767" cy="2218"/>
            </a:xfrm>
          </p:grpSpPr>
          <p:sp>
            <p:nvSpPr>
              <p:cNvPr id="24584" name="AutoShape 25"/>
              <p:cNvSpPr>
                <a:spLocks noChangeArrowheads="1"/>
              </p:cNvSpPr>
              <p:nvPr/>
            </p:nvSpPr>
            <p:spPr bwMode="auto">
              <a:xfrm>
                <a:off x="547" y="1392"/>
                <a:ext cx="2767" cy="2218"/>
              </a:xfrm>
              <a:prstGeom prst="foldedCorner">
                <a:avLst>
                  <a:gd name="adj" fmla="val 12500"/>
                </a:avLst>
              </a:prstGeom>
              <a:blipFill dpi="0" rotWithShape="1">
                <a:blip r:embed="rId3" cstate="print">
                  <a:lum bright="6000"/>
                </a:blip>
                <a:srcRect/>
                <a:stretch>
                  <a:fillRect/>
                </a:stretch>
              </a:blipFill>
              <a:ln w="38100" cap="sq">
                <a:solidFill>
                  <a:srgbClr val="663300"/>
                </a:solidFill>
                <a:round/>
                <a:headEnd type="none" w="sm" len="sm"/>
                <a:tailEnd type="none" w="sm" len="sm"/>
              </a:ln>
              <a:scene3d>
                <a:camera prst="orthographicFront"/>
                <a:lightRig rig="threePt" dir="t"/>
              </a:scene3d>
              <a:sp3d/>
            </p:spPr>
            <p:txBody>
              <a:bodyPr wrap="none" anchor="ctr"/>
              <a:lstStyle/>
              <a:p>
                <a:pPr>
                  <a:defRPr/>
                </a:pPr>
                <a:endParaRPr lang="en-US">
                  <a:cs typeface="+mn-cs"/>
                </a:endParaRPr>
              </a:p>
            </p:txBody>
          </p:sp>
          <p:sp>
            <p:nvSpPr>
              <p:cNvPr id="24585" name="WordArt 26"/>
              <p:cNvSpPr>
                <a:spLocks noChangeArrowheads="1" noChangeShapeType="1" noTextEdit="1"/>
              </p:cNvSpPr>
              <p:nvPr/>
            </p:nvSpPr>
            <p:spPr bwMode="auto">
              <a:xfrm>
                <a:off x="662" y="1461"/>
                <a:ext cx="2599" cy="1976"/>
              </a:xfrm>
              <a:prstGeom prst="rect">
                <a:avLst/>
              </a:prstGeom>
              <a:scene3d>
                <a:camera prst="orthographicFront"/>
                <a:lightRig rig="threePt" dir="t"/>
              </a:scene3d>
              <a:sp3d>
                <a:bevelT prst="slope"/>
              </a:sp3d>
            </p:spPr>
            <p:txBody>
              <a:bodyPr wrap="none" fromWordArt="1">
                <a:prstTxWarp prst="textSlantUp">
                  <a:avLst>
                    <a:gd name="adj" fmla="val 0"/>
                  </a:avLst>
                </a:prstTxWarp>
              </a:bodyPr>
              <a:lstStyle/>
              <a:p>
                <a:pPr algn="just">
                  <a:defRPr/>
                </a:pPr>
                <a:r>
                  <a:rPr lang="vi-VN" sz="3600" kern="10" dirty="0">
                    <a:ln w="9525" cap="sq">
                      <a:noFill/>
                      <a:round/>
                      <a:headEnd type="none" w="sm" len="sm"/>
                      <a:tailEnd type="none" w="sm" len="sm"/>
                    </a:ln>
                    <a:gradFill rotWithShape="1">
                      <a:gsLst>
                        <a:gs pos="0">
                          <a:srgbClr val="6600CC"/>
                        </a:gs>
                        <a:gs pos="100000">
                          <a:srgbClr val="CC00CC"/>
                        </a:gs>
                      </a:gsLst>
                      <a:lin ang="5400000" scaled="1"/>
                    </a:gradFill>
                    <a:effectLst>
                      <a:prstShdw prst="shdw17" dist="17961" dir="2700000">
                        <a:srgbClr val="3D007A"/>
                      </a:prstShdw>
                    </a:effectLst>
                    <a:latin typeface="Arial"/>
                    <a:cs typeface="Arial"/>
                  </a:rPr>
                  <a:t>“Cách mệnh trước hết cần phải có gì? </a:t>
                </a:r>
              </a:p>
              <a:p>
                <a:pPr algn="just">
                  <a:defRPr/>
                </a:pPr>
                <a:r>
                  <a:rPr lang="vi-VN" sz="3600" kern="10" dirty="0">
                    <a:ln w="9525" cap="sq">
                      <a:noFill/>
                      <a:round/>
                      <a:headEnd type="none" w="sm" len="sm"/>
                      <a:tailEnd type="none" w="sm" len="sm"/>
                    </a:ln>
                    <a:gradFill rotWithShape="1">
                      <a:gsLst>
                        <a:gs pos="0">
                          <a:srgbClr val="6600CC"/>
                        </a:gs>
                        <a:gs pos="100000">
                          <a:srgbClr val="CC00CC"/>
                        </a:gs>
                      </a:gsLst>
                      <a:lin ang="5400000" scaled="1"/>
                    </a:gradFill>
                    <a:effectLst>
                      <a:prstShdw prst="shdw17" dist="17961" dir="2700000">
                        <a:srgbClr val="3D007A"/>
                      </a:prstShdw>
                    </a:effectLst>
                    <a:latin typeface="Arial"/>
                    <a:cs typeface="Arial"/>
                  </a:rPr>
                  <a:t>Phải có đảng cách mệnh, để trong thì </a:t>
                </a:r>
              </a:p>
              <a:p>
                <a:pPr algn="just">
                  <a:defRPr/>
                </a:pPr>
                <a:r>
                  <a:rPr lang="vi-VN" sz="3600" kern="10" dirty="0">
                    <a:ln w="9525" cap="sq">
                      <a:noFill/>
                      <a:round/>
                      <a:headEnd type="none" w="sm" len="sm"/>
                      <a:tailEnd type="none" w="sm" len="sm"/>
                    </a:ln>
                    <a:gradFill rotWithShape="1">
                      <a:gsLst>
                        <a:gs pos="0">
                          <a:srgbClr val="6600CC"/>
                        </a:gs>
                        <a:gs pos="100000">
                          <a:srgbClr val="CC00CC"/>
                        </a:gs>
                      </a:gsLst>
                      <a:lin ang="5400000" scaled="1"/>
                    </a:gradFill>
                    <a:effectLst>
                      <a:prstShdw prst="shdw17" dist="17961" dir="2700000">
                        <a:srgbClr val="3D007A"/>
                      </a:prstShdw>
                    </a:effectLst>
                    <a:latin typeface="Arial"/>
                    <a:cs typeface="Arial"/>
                  </a:rPr>
                  <a:t>vận động  và tổ chức quần chúng, ngoài </a:t>
                </a:r>
              </a:p>
              <a:p>
                <a:pPr algn="just">
                  <a:defRPr/>
                </a:pPr>
                <a:r>
                  <a:rPr lang="vi-VN" sz="3600" kern="10" dirty="0">
                    <a:ln w="9525" cap="sq">
                      <a:noFill/>
                      <a:round/>
                      <a:headEnd type="none" w="sm" len="sm"/>
                      <a:tailEnd type="none" w="sm" len="sm"/>
                    </a:ln>
                    <a:gradFill rotWithShape="1">
                      <a:gsLst>
                        <a:gs pos="0">
                          <a:srgbClr val="6600CC"/>
                        </a:gs>
                        <a:gs pos="100000">
                          <a:srgbClr val="CC00CC"/>
                        </a:gs>
                      </a:gsLst>
                      <a:lin ang="5400000" scaled="1"/>
                    </a:gradFill>
                    <a:effectLst>
                      <a:prstShdw prst="shdw17" dist="17961" dir="2700000">
                        <a:srgbClr val="3D007A"/>
                      </a:prstShdw>
                    </a:effectLst>
                    <a:latin typeface="Arial"/>
                    <a:cs typeface="Arial"/>
                  </a:rPr>
                  <a:t>thì liên lạc với dân tộc bị áp bức và vô </a:t>
                </a:r>
              </a:p>
              <a:p>
                <a:pPr algn="just">
                  <a:defRPr/>
                </a:pPr>
                <a:r>
                  <a:rPr lang="vi-VN" sz="3600" kern="10" dirty="0">
                    <a:ln w="9525" cap="sq">
                      <a:noFill/>
                      <a:round/>
                      <a:headEnd type="none" w="sm" len="sm"/>
                      <a:tailEnd type="none" w="sm" len="sm"/>
                    </a:ln>
                    <a:gradFill rotWithShape="1">
                      <a:gsLst>
                        <a:gs pos="0">
                          <a:srgbClr val="6600CC"/>
                        </a:gs>
                        <a:gs pos="100000">
                          <a:srgbClr val="CC00CC"/>
                        </a:gs>
                      </a:gsLst>
                      <a:lin ang="5400000" scaled="1"/>
                    </a:gradFill>
                    <a:effectLst>
                      <a:prstShdw prst="shdw17" dist="17961" dir="2700000">
                        <a:srgbClr val="3D007A"/>
                      </a:prstShdw>
                    </a:effectLst>
                    <a:latin typeface="Arial"/>
                    <a:cs typeface="Arial"/>
                  </a:rPr>
                  <a:t>sản giai cấp ở mọi nơi. Đảng có vững</a:t>
                </a:r>
              </a:p>
              <a:p>
                <a:pPr algn="just">
                  <a:defRPr/>
                </a:pPr>
                <a:r>
                  <a:rPr lang="vi-VN" sz="3600" kern="10" dirty="0">
                    <a:ln w="9525" cap="sq">
                      <a:noFill/>
                      <a:round/>
                      <a:headEnd type="none" w="sm" len="sm"/>
                      <a:tailEnd type="none" w="sm" len="sm"/>
                    </a:ln>
                    <a:gradFill rotWithShape="1">
                      <a:gsLst>
                        <a:gs pos="0">
                          <a:srgbClr val="6600CC"/>
                        </a:gs>
                        <a:gs pos="100000">
                          <a:srgbClr val="CC00CC"/>
                        </a:gs>
                      </a:gsLst>
                      <a:lin ang="5400000" scaled="1"/>
                    </a:gradFill>
                    <a:effectLst>
                      <a:prstShdw prst="shdw17" dist="17961" dir="2700000">
                        <a:srgbClr val="3D007A"/>
                      </a:prstShdw>
                    </a:effectLst>
                    <a:latin typeface="Arial"/>
                    <a:cs typeface="Arial"/>
                  </a:rPr>
                  <a:t>cách mệnh mới thành công, cũng như</a:t>
                </a:r>
              </a:p>
              <a:p>
                <a:pPr algn="just">
                  <a:defRPr/>
                </a:pPr>
                <a:r>
                  <a:rPr lang="vi-VN" sz="3600" kern="10" dirty="0">
                    <a:ln w="9525" cap="sq">
                      <a:noFill/>
                      <a:round/>
                      <a:headEnd type="none" w="sm" len="sm"/>
                      <a:tailEnd type="none" w="sm" len="sm"/>
                    </a:ln>
                    <a:gradFill rotWithShape="1">
                      <a:gsLst>
                        <a:gs pos="0">
                          <a:srgbClr val="6600CC"/>
                        </a:gs>
                        <a:gs pos="100000">
                          <a:srgbClr val="CC00CC"/>
                        </a:gs>
                      </a:gsLst>
                      <a:lin ang="5400000" scaled="1"/>
                    </a:gradFill>
                    <a:effectLst>
                      <a:prstShdw prst="shdw17" dist="17961" dir="2700000">
                        <a:srgbClr val="3D007A"/>
                      </a:prstShdw>
                    </a:effectLst>
                    <a:latin typeface="Arial"/>
                    <a:cs typeface="Arial"/>
                  </a:rPr>
                  <a:t>người cầm lái có vững thì thuyền mới </a:t>
                </a:r>
              </a:p>
              <a:p>
                <a:pPr algn="just">
                  <a:defRPr/>
                </a:pPr>
                <a:r>
                  <a:rPr lang="vi-VN" sz="3600" kern="10" dirty="0">
                    <a:ln w="9525" cap="sq">
                      <a:noFill/>
                      <a:round/>
                      <a:headEnd type="none" w="sm" len="sm"/>
                      <a:tailEnd type="none" w="sm" len="sm"/>
                    </a:ln>
                    <a:gradFill rotWithShape="1">
                      <a:gsLst>
                        <a:gs pos="0">
                          <a:srgbClr val="6600CC"/>
                        </a:gs>
                        <a:gs pos="100000">
                          <a:srgbClr val="CC00CC"/>
                        </a:gs>
                      </a:gsLst>
                      <a:lin ang="5400000" scaled="1"/>
                    </a:gradFill>
                    <a:effectLst>
                      <a:prstShdw prst="shdw17" dist="17961" dir="2700000">
                        <a:srgbClr val="3D007A"/>
                      </a:prstShdw>
                    </a:effectLst>
                    <a:latin typeface="Arial"/>
                    <a:cs typeface="Arial"/>
                  </a:rPr>
                  <a:t>chạy”</a:t>
                </a:r>
                <a:endParaRPr lang="en-US" sz="3600" kern="10" dirty="0">
                  <a:ln w="9525" cap="sq">
                    <a:noFill/>
                    <a:round/>
                    <a:headEnd type="none" w="sm" len="sm"/>
                    <a:tailEnd type="none" w="sm" len="sm"/>
                  </a:ln>
                  <a:gradFill rotWithShape="1">
                    <a:gsLst>
                      <a:gs pos="0">
                        <a:srgbClr val="6600CC"/>
                      </a:gs>
                      <a:gs pos="100000">
                        <a:srgbClr val="CC00CC"/>
                      </a:gs>
                    </a:gsLst>
                    <a:lin ang="5400000" scaled="1"/>
                  </a:gradFill>
                  <a:effectLst>
                    <a:prstShdw prst="shdw17" dist="17961" dir="2700000">
                      <a:srgbClr val="3D007A"/>
                    </a:prstShdw>
                  </a:effectLst>
                  <a:latin typeface="Arial"/>
                  <a:cs typeface="Arial"/>
                </a:endParaRPr>
              </a:p>
            </p:txBody>
          </p:sp>
        </p:grpSp>
        <p:sp>
          <p:nvSpPr>
            <p:cNvPr id="24583" name="WordArt 30"/>
            <p:cNvSpPr>
              <a:spLocks noChangeArrowheads="1" noChangeShapeType="1" noTextEdit="1"/>
            </p:cNvSpPr>
            <p:nvPr/>
          </p:nvSpPr>
          <p:spPr bwMode="auto">
            <a:xfrm>
              <a:off x="1190" y="3439"/>
              <a:ext cx="1764" cy="119"/>
            </a:xfrm>
            <a:prstGeom prst="rect">
              <a:avLst/>
            </a:prstGeom>
            <a:scene3d>
              <a:camera prst="orthographicFront"/>
              <a:lightRig rig="threePt" dir="t"/>
            </a:scene3d>
            <a:sp3d>
              <a:bevelT prst="slope"/>
            </a:sp3d>
          </p:spPr>
          <p:txBody>
            <a:bodyPr wrap="none" fromWordArt="1">
              <a:prstTxWarp prst="textPlain">
                <a:avLst>
                  <a:gd name="adj" fmla="val 50000"/>
                </a:avLst>
              </a:prstTxWarp>
            </a:bodyPr>
            <a:lstStyle/>
            <a:p>
              <a:pPr algn="ctr">
                <a:defRPr/>
              </a:pPr>
              <a:r>
                <a:rPr lang="en-US" sz="1800" kern="10" dirty="0" err="1">
                  <a:ln w="9525" cap="sq">
                    <a:noFill/>
                    <a:round/>
                    <a:headEnd type="none" w="sm" len="sm"/>
                    <a:tailEnd type="none" w="sm" len="sm"/>
                  </a:ln>
                  <a:solidFill>
                    <a:srgbClr val="CC0000"/>
                  </a:solidFill>
                  <a:effectLst>
                    <a:outerShdw dist="45791" dir="2021404" algn="ctr" rotWithShape="0">
                      <a:srgbClr val="B2B2B2">
                        <a:alpha val="79999"/>
                      </a:srgbClr>
                    </a:outerShdw>
                  </a:effectLst>
                  <a:latin typeface="Arial"/>
                  <a:cs typeface="Arial"/>
                </a:rPr>
                <a:t>Hồ</a:t>
              </a:r>
              <a:r>
                <a:rPr lang="en-US" sz="1800" kern="10" dirty="0">
                  <a:ln w="9525" cap="sq">
                    <a:noFill/>
                    <a:round/>
                    <a:headEnd type="none" w="sm" len="sm"/>
                    <a:tailEnd type="none" w="sm" len="sm"/>
                  </a:ln>
                  <a:solidFill>
                    <a:srgbClr val="CC0000"/>
                  </a:solidFill>
                  <a:effectLst>
                    <a:outerShdw dist="45791" dir="2021404" algn="ctr" rotWithShape="0">
                      <a:srgbClr val="B2B2B2">
                        <a:alpha val="79999"/>
                      </a:srgbClr>
                    </a:outerShdw>
                  </a:effectLst>
                  <a:latin typeface="Arial"/>
                  <a:cs typeface="Arial"/>
                </a:rPr>
                <a:t> </a:t>
              </a:r>
              <a:r>
                <a:rPr lang="en-US" sz="1800" kern="10" dirty="0" err="1">
                  <a:ln w="9525" cap="sq">
                    <a:noFill/>
                    <a:round/>
                    <a:headEnd type="none" w="sm" len="sm"/>
                    <a:tailEnd type="none" w="sm" len="sm"/>
                  </a:ln>
                  <a:solidFill>
                    <a:srgbClr val="CC0000"/>
                  </a:solidFill>
                  <a:effectLst>
                    <a:outerShdw dist="45791" dir="2021404" algn="ctr" rotWithShape="0">
                      <a:srgbClr val="B2B2B2">
                        <a:alpha val="79999"/>
                      </a:srgbClr>
                    </a:outerShdw>
                  </a:effectLst>
                  <a:latin typeface="Arial"/>
                  <a:cs typeface="Arial"/>
                </a:rPr>
                <a:t>Chí</a:t>
              </a:r>
              <a:r>
                <a:rPr lang="en-US" sz="1800" kern="10" dirty="0">
                  <a:ln w="9525" cap="sq">
                    <a:noFill/>
                    <a:round/>
                    <a:headEnd type="none" w="sm" len="sm"/>
                    <a:tailEnd type="none" w="sm" len="sm"/>
                  </a:ln>
                  <a:solidFill>
                    <a:srgbClr val="CC0000"/>
                  </a:solidFill>
                  <a:effectLst>
                    <a:outerShdw dist="45791" dir="2021404" algn="ctr" rotWithShape="0">
                      <a:srgbClr val="B2B2B2">
                        <a:alpha val="79999"/>
                      </a:srgbClr>
                    </a:outerShdw>
                  </a:effectLst>
                  <a:latin typeface="Arial"/>
                  <a:cs typeface="Arial"/>
                </a:rPr>
                <a:t> Minh, 2011, t.2, tr.289</a:t>
              </a:r>
            </a:p>
          </p:txBody>
        </p:sp>
      </p:grpSp>
      <p:pic>
        <p:nvPicPr>
          <p:cNvPr id="136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936" y="3501140"/>
            <a:ext cx="1923502" cy="1476032"/>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6" name="Picture 4"/>
          <p:cNvPicPr>
            <a:picLocks noChangeAspect="1" noChangeArrowheads="1"/>
          </p:cNvPicPr>
          <p:nvPr/>
        </p:nvPicPr>
        <p:blipFill>
          <a:blip r:embed="rId5"/>
          <a:srcRect/>
          <a:stretch>
            <a:fillRect/>
          </a:stretch>
        </p:blipFill>
        <p:spPr bwMode="auto">
          <a:xfrm>
            <a:off x="9144000" y="1376363"/>
            <a:ext cx="2857500" cy="16002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6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3371" y="3537143"/>
            <a:ext cx="1819089" cy="1440028"/>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643644" y="5265204"/>
            <a:ext cx="7924800" cy="954087"/>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defRPr/>
            </a:pPr>
            <a:r>
              <a:rPr lang="en-GB" sz="2800" dirty="0">
                <a:latin typeface="Times New Roman" pitchFamily="18" charset="0"/>
                <a:cs typeface="Times New Roman" pitchFamily="18" charset="0"/>
              </a:rPr>
              <a:t>“...</a:t>
            </a:r>
            <a:r>
              <a:rPr lang="en-GB" sz="2800" dirty="0" err="1">
                <a:latin typeface="Times New Roman" pitchFamily="18" charset="0"/>
                <a:cs typeface="Times New Roman" pitchFamily="18" charset="0"/>
              </a:rPr>
              <a:t>sức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cách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mệnh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muốn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tập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phải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có</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Đảng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cách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mệnh</a:t>
            </a:r>
            <a:r>
              <a:rPr lang="en-GB" sz="2800" dirty="0">
                <a:latin typeface="Times New Roman" pitchFamily="18" charset="0"/>
                <a:cs typeface="Times New Roman" pitchFamily="18" charset="0"/>
              </a:rPr>
              <a:t>” </a:t>
            </a:r>
            <a:r>
              <a:rPr lang="en-GB" sz="2000" i="1" dirty="0">
                <a:latin typeface="Times New Roman" pitchFamily="18" charset="0"/>
                <a:cs typeface="Times New Roman" pitchFamily="18" charset="0"/>
              </a:rPr>
              <a:t>- HCM, 2011, t.2, tr.289</a:t>
            </a:r>
            <a:endParaRPr lang="en-US" sz="2800" i="1" dirty="0">
              <a:latin typeface="Times New Roman" pitchFamily="18" charset="0"/>
              <a:cs typeface="Times New Roman" pitchFamily="18" charset="0"/>
            </a:endParaRPr>
          </a:p>
        </p:txBody>
      </p:sp>
    </p:spTree>
    <p:extLst>
      <p:ext uri="{BB962C8B-B14F-4D97-AF65-F5344CB8AC3E}">
        <p14:creationId xmlns:p14="http://schemas.microsoft.com/office/powerpoint/2010/main" val="35643280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nodeType="afterGroup">
                            <p:stCondLst>
                              <p:cond delay="500"/>
                            </p:stCondLst>
                            <p:childTnLst>
                              <p:par>
                                <p:cTn id="9" presetID="8" presetClass="entr" presetSubtype="16" fill="hold" nodeType="afterEffect">
                                  <p:stCondLst>
                                    <p:cond delay="0"/>
                                  </p:stCondLst>
                                  <p:childTnLst>
                                    <p:set>
                                      <p:cBhvr>
                                        <p:cTn id="10" dur="1" fill="hold">
                                          <p:stCondLst>
                                            <p:cond delay="0"/>
                                          </p:stCondLst>
                                        </p:cTn>
                                        <p:tgtEl>
                                          <p:spTgt spid="24579"/>
                                        </p:tgtEl>
                                        <p:attrNameLst>
                                          <p:attrName>style.visibility</p:attrName>
                                        </p:attrNameLst>
                                      </p:cBhvr>
                                      <p:to>
                                        <p:strVal val="visible"/>
                                      </p:to>
                                    </p:set>
                                    <p:animEffect transition="in" filter="diamond(in)">
                                      <p:cBhvr>
                                        <p:cTn id="11" dur="2000"/>
                                        <p:tgtEl>
                                          <p:spTgt spid="24579"/>
                                        </p:tgtEl>
                                      </p:cBhvr>
                                    </p:animEffect>
                                  </p:childTnLst>
                                </p:cTn>
                              </p:par>
                            </p:childTnLst>
                          </p:cTn>
                        </p:par>
                        <p:par>
                          <p:cTn id="12" fill="hold" nodeType="afterGroup">
                            <p:stCondLst>
                              <p:cond delay="3000"/>
                            </p:stCondLst>
                            <p:childTnLst>
                              <p:par>
                                <p:cTn id="13" presetID="6" presetClass="entr" presetSubtype="16" fill="hold" nodeType="afterEffect">
                                  <p:stCondLst>
                                    <p:cond delay="0"/>
                                  </p:stCondLst>
                                  <p:childTnLst>
                                    <p:set>
                                      <p:cBhvr>
                                        <p:cTn id="14" dur="1" fill="hold">
                                          <p:stCondLst>
                                            <p:cond delay="0"/>
                                          </p:stCondLst>
                                        </p:cTn>
                                        <p:tgtEl>
                                          <p:spTgt spid="136195"/>
                                        </p:tgtEl>
                                        <p:attrNameLst>
                                          <p:attrName>style.visibility</p:attrName>
                                        </p:attrNameLst>
                                      </p:cBhvr>
                                      <p:to>
                                        <p:strVal val="visible"/>
                                      </p:to>
                                    </p:set>
                                    <p:animEffect transition="in" filter="circle(in)">
                                      <p:cBhvr>
                                        <p:cTn id="15" dur="2000"/>
                                        <p:tgtEl>
                                          <p:spTgt spid="136195"/>
                                        </p:tgtEl>
                                      </p:cBhvr>
                                    </p:animEffect>
                                  </p:childTnLst>
                                </p:cTn>
                              </p:par>
                            </p:childTnLst>
                          </p:cTn>
                        </p:par>
                        <p:par>
                          <p:cTn id="16" fill="hold" nodeType="afterGroup">
                            <p:stCondLst>
                              <p:cond delay="5000"/>
                            </p:stCondLst>
                            <p:childTnLst>
                              <p:par>
                                <p:cTn id="17" presetID="21" presetClass="entr" presetSubtype="8" fill="hold" nodeType="afterEffect">
                                  <p:stCondLst>
                                    <p:cond delay="0"/>
                                  </p:stCondLst>
                                  <p:childTnLst>
                                    <p:set>
                                      <p:cBhvr>
                                        <p:cTn id="18" dur="1" fill="hold">
                                          <p:stCondLst>
                                            <p:cond delay="0"/>
                                          </p:stCondLst>
                                        </p:cTn>
                                        <p:tgtEl>
                                          <p:spTgt spid="136197"/>
                                        </p:tgtEl>
                                        <p:attrNameLst>
                                          <p:attrName>style.visibility</p:attrName>
                                        </p:attrNameLst>
                                      </p:cBhvr>
                                      <p:to>
                                        <p:strVal val="visible"/>
                                      </p:to>
                                    </p:set>
                                    <p:animEffect transition="in" filter="wheel(8)">
                                      <p:cBhvr>
                                        <p:cTn id="19" dur="2000"/>
                                        <p:tgtEl>
                                          <p:spTgt spid="136197"/>
                                        </p:tgtEl>
                                      </p:cBhvr>
                                    </p:animEffect>
                                  </p:childTnLst>
                                </p:cTn>
                              </p:par>
                            </p:childTnLst>
                          </p:cTn>
                        </p:par>
                        <p:par>
                          <p:cTn id="20" fill="hold" nodeType="afterGroup">
                            <p:stCondLst>
                              <p:cond delay="7000"/>
                            </p:stCondLst>
                            <p:childTnLst>
                              <p:par>
                                <p:cTn id="21" presetID="5" presetClass="entr" presetSubtype="1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checkerboard(across)">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p:cNvSpPr>
            <a:spLocks noChangeArrowheads="1"/>
          </p:cNvSpPr>
          <p:nvPr/>
        </p:nvSpPr>
        <p:spPr bwMode="auto">
          <a:xfrm>
            <a:off x="539552" y="1304764"/>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indent="60325" algn="just">
              <a:defRPr/>
            </a:pP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Quyền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lực</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nhà</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nước</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là</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thừa</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ủy</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quyền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của</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nhân</a:t>
            </a:r>
            <a:r>
              <a:rPr lang="en-AU" sz="2800" spc="-30" dirty="0">
                <a:latin typeface="Times New Roman" pitchFamily="18" charset="0"/>
                <a:cs typeface="Times New Roman" pitchFamily="18" charset="0"/>
              </a:rPr>
              <a:t> </a:t>
            </a:r>
            <a:r>
              <a:rPr lang="en-AU" sz="2800" spc="-30" dirty="0" err="1">
                <a:latin typeface="Times New Roman" pitchFamily="18" charset="0"/>
                <a:cs typeface="Times New Roman" pitchFamily="18" charset="0"/>
              </a:rPr>
              <a:t>dân</a:t>
            </a:r>
            <a:endParaRPr lang="en-AU" sz="2800" spc="-30" dirty="0">
              <a:latin typeface="Times New Roman" pitchFamily="18" charset="0"/>
              <a:cs typeface="Times New Roman" pitchFamily="18" charset="0"/>
            </a:endParaRPr>
          </a:p>
        </p:txBody>
      </p:sp>
      <p:sp>
        <p:nvSpPr>
          <p:cNvPr id="10" name="Rectangle 9"/>
          <p:cNvSpPr/>
          <p:nvPr/>
        </p:nvSpPr>
        <p:spPr>
          <a:xfrm>
            <a:off x="539552" y="620688"/>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b.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sp>
        <p:nvSpPr>
          <p:cNvPr id="12" name="Rectangle 19"/>
          <p:cNvSpPr>
            <a:spLocks noChangeArrowheads="1"/>
          </p:cNvSpPr>
          <p:nvPr/>
        </p:nvSpPr>
        <p:spPr bwMode="auto">
          <a:xfrm>
            <a:off x="2735796" y="3969060"/>
            <a:ext cx="5636586" cy="2246769"/>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algn="just">
              <a:defRPr/>
            </a:pPr>
            <a:r>
              <a:rPr lang="en-US" sz="2800" dirty="0">
                <a:latin typeface="Times New Roman" pitchFamily="18" charset="0"/>
                <a:cs typeface="Times New Roman" pitchFamily="18" charset="0"/>
              </a:rPr>
              <a:t>“</a:t>
            </a:r>
            <a:r>
              <a:rPr lang="vi-VN" sz="2800" dirty="0">
                <a:latin typeface="Times New Roman" pitchFamily="18" charset="0"/>
                <a:cs typeface="Times New Roman" pitchFamily="18" charset="0"/>
              </a:rPr>
              <a:t>Tính chất Nhà nước là vấn đề cơ bản của Hiến pháp… Chính quyền về tay ai và phục vụ quyền lợi của ai? Điều đó quyết định toàn bộ nội dung của Hiến pháp</a:t>
            </a:r>
            <a:r>
              <a:rPr lang="en-US" sz="2800" dirty="0">
                <a:latin typeface="Times New Roman" pitchFamily="18" charset="0"/>
                <a:cs typeface="Times New Roman" pitchFamily="18" charset="0"/>
              </a:rPr>
              <a:t>”</a:t>
            </a:r>
            <a:r>
              <a:rPr lang="en-US" sz="2000" dirty="0">
                <a:cs typeface="Times New Roman" pitchFamily="18" charset="0"/>
              </a:rPr>
              <a:t> </a:t>
            </a:r>
            <a:r>
              <a:rPr lang="en-US" sz="2000" i="1" dirty="0">
                <a:latin typeface="Times New Roman" pitchFamily="18" charset="0"/>
                <a:cs typeface="Times New Roman" pitchFamily="18" charset="0"/>
              </a:rPr>
              <a:t>HCM, 2011, t.12, tr.370</a:t>
            </a:r>
          </a:p>
        </p:txBody>
      </p:sp>
      <p:sp>
        <p:nvSpPr>
          <p:cNvPr id="9" name="Rectangle 19"/>
          <p:cNvSpPr>
            <a:spLocks noChangeArrowheads="1"/>
          </p:cNvSpPr>
          <p:nvPr/>
        </p:nvSpPr>
        <p:spPr bwMode="auto">
          <a:xfrm>
            <a:off x="539552" y="1952836"/>
            <a:ext cx="7904838" cy="954107"/>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algn="just">
              <a:defRPr/>
            </a:pPr>
            <a:r>
              <a:rPr lang="nb-NO" sz="2800" dirty="0">
                <a:solidFill>
                  <a:schemeClr val="tx1">
                    <a:lumMod val="95000"/>
                    <a:lumOff val="5000"/>
                  </a:schemeClr>
                </a:solidFill>
                <a:latin typeface="Times New Roman" pitchFamily="18" charset="0"/>
                <a:cs typeface="Times New Roman" pitchFamily="18" charset="0"/>
              </a:rPr>
              <a:t>- Nhân dân có quyền kiểm soát, bãi miễn đại biểu, giải tán những thiết chế quyền lực đã lập nên</a:t>
            </a:r>
            <a:endParaRPr lang="en-US" sz="2800" dirty="0">
              <a:solidFill>
                <a:schemeClr val="tx1">
                  <a:lumMod val="95000"/>
                  <a:lumOff val="5000"/>
                </a:schemeClr>
              </a:solidFill>
              <a:latin typeface="Times New Roman" pitchFamily="18" charset="0"/>
              <a:cs typeface="Times New Roman" pitchFamily="18" charset="0"/>
            </a:endParaRPr>
          </a:p>
        </p:txBody>
      </p:sp>
      <p:sp>
        <p:nvSpPr>
          <p:cNvPr id="11" name="Rectangle 19"/>
          <p:cNvSpPr>
            <a:spLocks noChangeArrowheads="1"/>
          </p:cNvSpPr>
          <p:nvPr/>
        </p:nvSpPr>
        <p:spPr bwMode="auto">
          <a:xfrm>
            <a:off x="539552" y="3032956"/>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algn="just">
              <a:defRPr/>
            </a:pPr>
            <a:r>
              <a:rPr lang="nb-NO" sz="2800" spc="-80" dirty="0">
                <a:solidFill>
                  <a:schemeClr val="tx1">
                    <a:lumMod val="95000"/>
                    <a:lumOff val="5000"/>
                  </a:schemeClr>
                </a:solidFill>
                <a:latin typeface="Times New Roman" pitchFamily="18" charset="0"/>
                <a:cs typeface="Times New Roman" pitchFamily="18" charset="0"/>
              </a:rPr>
              <a:t>- Luật pháp dân chủ và là công cụ quyền lực của nhân dân</a:t>
            </a:r>
            <a:endParaRPr lang="en-US" sz="2800" spc="-80" dirty="0">
              <a:solidFill>
                <a:schemeClr val="tx1">
                  <a:lumMod val="95000"/>
                  <a:lumOff val="5000"/>
                </a:schemeClr>
              </a:solidFill>
              <a:latin typeface="Times New Roman" pitchFamily="18" charset="0"/>
              <a:cs typeface="Times New Roman" pitchFamily="18" charset="0"/>
            </a:endParaRPr>
          </a:p>
        </p:txBody>
      </p:sp>
      <p:pic>
        <p:nvPicPr>
          <p:cNvPr id="962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72" y="3681028"/>
            <a:ext cx="1800225" cy="2533650"/>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6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1000"/>
                                        <p:tgtEl>
                                          <p:spTgt spid="11"/>
                                        </p:tgtEl>
                                      </p:cBhvr>
                                    </p:animEffect>
                                  </p:childTnLst>
                                </p:cTn>
                              </p:par>
                            </p:childTnLst>
                          </p:cTn>
                        </p:par>
                        <p:par>
                          <p:cTn id="8" fill="hold" nodeType="afterGroup">
                            <p:stCondLst>
                              <p:cond delay="1000"/>
                            </p:stCondLst>
                            <p:childTnLst>
                              <p:par>
                                <p:cTn id="9" presetID="20" presetClass="entr" presetSubtype="0" fill="hold" nodeType="afterEffect">
                                  <p:stCondLst>
                                    <p:cond delay="500"/>
                                  </p:stCondLst>
                                  <p:childTnLst>
                                    <p:set>
                                      <p:cBhvr>
                                        <p:cTn id="10" dur="1" fill="hold">
                                          <p:stCondLst>
                                            <p:cond delay="0"/>
                                          </p:stCondLst>
                                        </p:cTn>
                                        <p:tgtEl>
                                          <p:spTgt spid="96257"/>
                                        </p:tgtEl>
                                        <p:attrNameLst>
                                          <p:attrName>style.visibility</p:attrName>
                                        </p:attrNameLst>
                                      </p:cBhvr>
                                      <p:to>
                                        <p:strVal val="visible"/>
                                      </p:to>
                                    </p:set>
                                    <p:animEffect transition="in" filter="wedge">
                                      <p:cBhvr>
                                        <p:cTn id="11" dur="2250"/>
                                        <p:tgtEl>
                                          <p:spTgt spid="96257"/>
                                        </p:tgtEl>
                                      </p:cBhvr>
                                    </p:animEffect>
                                  </p:childTnLst>
                                </p:cTn>
                              </p:par>
                            </p:childTnLst>
                          </p:cTn>
                        </p:par>
                        <p:par>
                          <p:cTn id="12" fill="hold" nodeType="afterGroup">
                            <p:stCondLst>
                              <p:cond delay="3750"/>
                            </p:stCondLst>
                            <p:childTnLst>
                              <p:par>
                                <p:cTn id="13" presetID="42" presetClass="entr" presetSubtype="0" fill="hold" nodeType="after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250"/>
                                        <p:tgtEl>
                                          <p:spTgt spid="12"/>
                                        </p:tgtEl>
                                      </p:cBhvr>
                                    </p:animEffect>
                                    <p:anim calcmode="lin" valueType="num">
                                      <p:cBhvr>
                                        <p:cTn id="16" dur="1250" fill="hold"/>
                                        <p:tgtEl>
                                          <p:spTgt spid="12"/>
                                        </p:tgtEl>
                                        <p:attrNameLst>
                                          <p:attrName>ppt_x</p:attrName>
                                        </p:attrNameLst>
                                      </p:cBhvr>
                                      <p:tavLst>
                                        <p:tav tm="0">
                                          <p:val>
                                            <p:strVal val="#ppt_x"/>
                                          </p:val>
                                        </p:tav>
                                        <p:tav tm="100000">
                                          <p:val>
                                            <p:strVal val="#ppt_x"/>
                                          </p:val>
                                        </p:tav>
                                      </p:tavLst>
                                    </p:anim>
                                    <p:anim calcmode="lin" valueType="num">
                                      <p:cBhvr>
                                        <p:cTn id="17" dur="1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9590" y="548680"/>
            <a:ext cx="7924800" cy="523220"/>
          </a:xfrm>
          <a:prstGeom prst="rect">
            <a:avLst/>
          </a:prstGeom>
          <a:solidFill>
            <a:schemeClr val="accent5">
              <a:lumMod val="40000"/>
              <a:lumOff val="60000"/>
            </a:schemeClr>
          </a:solidFill>
          <a:scene3d>
            <a:camera prst="orthographicFront"/>
            <a:lightRig rig="threePt" dir="t"/>
          </a:scene3d>
          <a:sp3d>
            <a:bevelT w="139700" prst="cross"/>
          </a:sp3d>
        </p:spPr>
        <p:txBody>
          <a:bodyPr>
            <a:spAutoFit/>
          </a:bodyPr>
          <a:lstStyle/>
          <a:p>
            <a:pPr algn="just">
              <a:defRPr/>
            </a:pPr>
            <a:r>
              <a:rPr lang="en-GB" sz="2800" b="1" dirty="0">
                <a:latin typeface="Times New Roman" pitchFamily="18" charset="0"/>
                <a:cs typeface="Times New Roman" pitchFamily="18" charset="0"/>
              </a:rPr>
              <a:t>1. </a:t>
            </a:r>
            <a:r>
              <a:rPr lang="en-GB" sz="2800" b="1" dirty="0" err="1">
                <a:latin typeface="Times New Roman" pitchFamily="18" charset="0"/>
                <a:cs typeface="Times New Roman" pitchFamily="18" charset="0"/>
              </a:rPr>
              <a:t>Nhà</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nước</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dân</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chủ</a:t>
            </a:r>
            <a:endParaRPr lang="en-US" sz="2800" b="1" dirty="0">
              <a:latin typeface="Times New Roman" pitchFamily="18" charset="0"/>
              <a:cs typeface="Times New Roman" pitchFamily="18" charset="0"/>
            </a:endParaRPr>
          </a:p>
        </p:txBody>
      </p:sp>
      <p:sp>
        <p:nvSpPr>
          <p:cNvPr id="4" name="Rectangle 3"/>
          <p:cNvSpPr/>
          <p:nvPr/>
        </p:nvSpPr>
        <p:spPr>
          <a:xfrm>
            <a:off x="539552" y="1160748"/>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a. </a:t>
            </a:r>
            <a:r>
              <a:rPr lang="en-GB" sz="2800" b="1" i="1" dirty="0" err="1">
                <a:latin typeface="Times New Roman" pitchFamily="18" charset="0"/>
                <a:cs typeface="Times New Roman" pitchFamily="18" charset="0"/>
              </a:rPr>
              <a:t>Bản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chất</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giai</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cấp</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endParaRPr lang="en-US" sz="2800" b="1" i="1" dirty="0">
              <a:latin typeface="Times New Roman" pitchFamily="18" charset="0"/>
              <a:cs typeface="Times New Roman" pitchFamily="18" charset="0"/>
            </a:endParaRPr>
          </a:p>
        </p:txBody>
      </p:sp>
      <p:sp>
        <p:nvSpPr>
          <p:cNvPr id="6" name="Rectangle 19"/>
          <p:cNvSpPr>
            <a:spLocks noChangeArrowheads="1"/>
          </p:cNvSpPr>
          <p:nvPr/>
        </p:nvSpPr>
        <p:spPr bwMode="auto">
          <a:xfrm>
            <a:off x="539552" y="2996952"/>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algn="just">
              <a:defRPr/>
            </a:pPr>
            <a:r>
              <a:rPr lang="nb-NO" sz="2800" dirty="0">
                <a:latin typeface="Times New Roman" pitchFamily="18" charset="0"/>
                <a:cs typeface="Times New Roman" pitchFamily="18" charset="0"/>
              </a:rPr>
              <a:t>- Do nhân dân xây dựng nên thông qua bầu cử</a:t>
            </a:r>
            <a:endParaRPr lang="en-US" sz="2800" dirty="0">
              <a:latin typeface="Times New Roman" pitchFamily="18" charset="0"/>
              <a:cs typeface="Times New Roman" pitchFamily="18" charset="0"/>
            </a:endParaRPr>
          </a:p>
        </p:txBody>
      </p:sp>
      <p:sp>
        <p:nvSpPr>
          <p:cNvPr id="10" name="Rectangle 9"/>
          <p:cNvSpPr/>
          <p:nvPr/>
        </p:nvSpPr>
        <p:spPr>
          <a:xfrm>
            <a:off x="539552" y="1772816"/>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b.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sp>
        <p:nvSpPr>
          <p:cNvPr id="14" name="Rectangle 13"/>
          <p:cNvSpPr>
            <a:spLocks noChangeArrowheads="1"/>
          </p:cNvSpPr>
          <p:nvPr/>
        </p:nvSpPr>
        <p:spPr bwMode="auto">
          <a:xfrm>
            <a:off x="2483768" y="3700189"/>
            <a:ext cx="5960623" cy="1384995"/>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spc="-90" dirty="0">
                <a:latin typeface="Times New Roman" pitchFamily="18" charset="0"/>
                <a:ea typeface="Tahoma" pitchFamily="34" charset="0"/>
                <a:cs typeface="Times New Roman" pitchFamily="18" charset="0"/>
              </a:rPr>
              <a:t>“</a:t>
            </a:r>
            <a:r>
              <a:rPr lang="vi-VN" sz="2800" spc="-90" dirty="0">
                <a:latin typeface="Times New Roman" pitchFamily="18" charset="0"/>
                <a:ea typeface="Tahoma" pitchFamily="34" charset="0"/>
                <a:cs typeface="Times New Roman" pitchFamily="18" charset="0"/>
              </a:rPr>
              <a:t>Tôi đề nghị Chính phủ tổ chức càng sớm càng hay cuộc </a:t>
            </a:r>
            <a:r>
              <a:rPr lang="en-US" sz="2800" spc="-90" dirty="0" err="1">
                <a:latin typeface="Times New Roman" pitchFamily="18" charset="0"/>
                <a:ea typeface="Tahoma" pitchFamily="34" charset="0"/>
                <a:cs typeface="Times New Roman" pitchFamily="18" charset="0"/>
              </a:rPr>
              <a:t>tổng</a:t>
            </a:r>
            <a:r>
              <a:rPr lang="en-US" sz="2800" spc="-90" dirty="0">
                <a:latin typeface="Times New Roman" pitchFamily="18" charset="0"/>
                <a:ea typeface="Tahoma" pitchFamily="34" charset="0"/>
                <a:cs typeface="Times New Roman" pitchFamily="18" charset="0"/>
              </a:rPr>
              <a:t> </a:t>
            </a:r>
            <a:r>
              <a:rPr lang="en-US" sz="2800" spc="-90" dirty="0" err="1">
                <a:latin typeface="Times New Roman" pitchFamily="18" charset="0"/>
                <a:ea typeface="Tahoma" pitchFamily="34" charset="0"/>
                <a:cs typeface="Times New Roman" pitchFamily="18" charset="0"/>
              </a:rPr>
              <a:t>tuyển</a:t>
            </a:r>
            <a:r>
              <a:rPr lang="en-US" sz="2800" spc="-90" dirty="0">
                <a:latin typeface="Times New Roman" pitchFamily="18" charset="0"/>
                <a:ea typeface="Tahoma" pitchFamily="34" charset="0"/>
                <a:cs typeface="Times New Roman" pitchFamily="18" charset="0"/>
              </a:rPr>
              <a:t> </a:t>
            </a:r>
            <a:r>
              <a:rPr lang="en-US" sz="2800" spc="-90" dirty="0" err="1">
                <a:latin typeface="Times New Roman" pitchFamily="18" charset="0"/>
                <a:ea typeface="Tahoma" pitchFamily="34" charset="0"/>
                <a:cs typeface="Times New Roman" pitchFamily="18" charset="0"/>
              </a:rPr>
              <a:t>cử</a:t>
            </a:r>
            <a:r>
              <a:rPr lang="vi-VN" sz="2800" spc="-90" dirty="0">
                <a:latin typeface="Times New Roman" pitchFamily="18" charset="0"/>
                <a:ea typeface="Tahoma" pitchFamily="34" charset="0"/>
                <a:cs typeface="Times New Roman" pitchFamily="18" charset="0"/>
              </a:rPr>
              <a:t> với chế độ phổ thông đầu phiếu</a:t>
            </a:r>
            <a:r>
              <a:rPr lang="en-US" sz="2800" spc="-90" dirty="0">
                <a:latin typeface="Times New Roman" pitchFamily="18" charset="0"/>
                <a:ea typeface="Tahoma" pitchFamily="34" charset="0"/>
                <a:cs typeface="Times New Roman" pitchFamily="18" charset="0"/>
              </a:rPr>
              <a:t>” </a:t>
            </a:r>
            <a:r>
              <a:rPr lang="en-US" sz="1800" i="1" spc="-90" dirty="0">
                <a:latin typeface="Times New Roman" pitchFamily="18" charset="0"/>
                <a:ea typeface="Tahoma" pitchFamily="34" charset="0"/>
                <a:cs typeface="Times New Roman" pitchFamily="18" charset="0"/>
              </a:rPr>
              <a:t>HCM, 2011, t.4, tr.7 </a:t>
            </a:r>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609020"/>
            <a:ext cx="1656184" cy="1620180"/>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convex"/>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8"/>
          <p:cNvSpPr>
            <a:spLocks noChangeArrowheads="1"/>
          </p:cNvSpPr>
          <p:nvPr/>
        </p:nvSpPr>
        <p:spPr bwMode="auto">
          <a:xfrm>
            <a:off x="612489" y="5337212"/>
            <a:ext cx="7847943" cy="954107"/>
          </a:xfrm>
          <a:prstGeom prst="rect">
            <a:avLst/>
          </a:prstGeom>
          <a:solidFill>
            <a:srgbClr val="92D050"/>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GB" sz="2800" dirty="0" err="1">
                <a:latin typeface="Times New Roman" pitchFamily="18" charset="0"/>
                <a:cs typeface="Times New Roman" pitchFamily="18" charset="0"/>
              </a:rPr>
              <a:t>Quốc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hội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khoá</a:t>
            </a:r>
            <a:r>
              <a:rPr lang="en-GB" sz="2800" dirty="0">
                <a:latin typeface="Times New Roman" pitchFamily="18" charset="0"/>
                <a:cs typeface="Times New Roman" pitchFamily="18" charset="0"/>
              </a:rPr>
              <a:t> I </a:t>
            </a:r>
            <a:r>
              <a:rPr lang="en-GB" sz="2800" dirty="0" err="1">
                <a:latin typeface="Times New Roman" pitchFamily="18" charset="0"/>
                <a:cs typeface="Times New Roman" pitchFamily="18" charset="0"/>
              </a:rPr>
              <a:t>bầu</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được</a:t>
            </a:r>
            <a:r>
              <a:rPr lang="en-GB" sz="2800" dirty="0">
                <a:latin typeface="Times New Roman" pitchFamily="18" charset="0"/>
                <a:cs typeface="Times New Roman" pitchFamily="18" charset="0"/>
              </a:rPr>
              <a:t> 333 </a:t>
            </a:r>
            <a:r>
              <a:rPr lang="en-GB" sz="2800" dirty="0" err="1">
                <a:latin typeface="Times New Roman" pitchFamily="18" charset="0"/>
                <a:cs typeface="Times New Roman" pitchFamily="18" charset="0"/>
              </a:rPr>
              <a:t>đại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biểu</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trong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đó</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tỉnh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Đông</a:t>
            </a:r>
            <a:r>
              <a:rPr lang="en-GB" sz="2800" dirty="0">
                <a:latin typeface="Times New Roman" pitchFamily="18" charset="0"/>
                <a:cs typeface="Times New Roman" pitchFamily="18" charset="0"/>
              </a:rPr>
              <a:t> 33/70; </a:t>
            </a:r>
            <a:r>
              <a:rPr lang="en-GB" sz="2800" dirty="0" err="1">
                <a:latin typeface="Times New Roman" pitchFamily="18" charset="0"/>
                <a:cs typeface="Times New Roman" pitchFamily="18" charset="0"/>
              </a:rPr>
              <a:t>tỉnh</a:t>
            </a:r>
            <a:r>
              <a:rPr lang="en-GB" sz="2800" dirty="0">
                <a:latin typeface="Times New Roman" pitchFamily="18" charset="0"/>
                <a:cs typeface="Times New Roman" pitchFamily="18" charset="0"/>
              </a:rPr>
              <a:t> Nam </a:t>
            </a:r>
            <a:r>
              <a:rPr lang="en-GB" sz="2800" dirty="0" err="1">
                <a:latin typeface="Times New Roman" pitchFamily="18" charset="0"/>
                <a:cs typeface="Times New Roman" pitchFamily="18" charset="0"/>
              </a:rPr>
              <a:t>Định</a:t>
            </a:r>
            <a:r>
              <a:rPr lang="en-GB" sz="2800" dirty="0">
                <a:latin typeface="Times New Roman" pitchFamily="18" charset="0"/>
                <a:cs typeface="Times New Roman" pitchFamily="18" charset="0"/>
              </a:rPr>
              <a:t> 15/97; </a:t>
            </a:r>
            <a:r>
              <a:rPr lang="en-GB" sz="2800" dirty="0" err="1">
                <a:latin typeface="Times New Roman" pitchFamily="18" charset="0"/>
                <a:cs typeface="Times New Roman" pitchFamily="18" charset="0"/>
              </a:rPr>
              <a:t>Hà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Nội</a:t>
            </a:r>
            <a:r>
              <a:rPr lang="en-GB" sz="2800" dirty="0">
                <a:latin typeface="Times New Roman" pitchFamily="18" charset="0"/>
                <a:cs typeface="Times New Roman" pitchFamily="18" charset="0"/>
              </a:rPr>
              <a:t> 6/74...</a:t>
            </a:r>
            <a:endParaRPr lang="en-US" sz="2800" dirty="0">
              <a:latin typeface="Times New Roman" pitchFamily="18" charset="0"/>
              <a:cs typeface="Times New Roman" pitchFamily="18" charset="0"/>
            </a:endParaRPr>
          </a:p>
        </p:txBody>
      </p:sp>
      <p:sp>
        <p:nvSpPr>
          <p:cNvPr id="21" name="Rectangle 20"/>
          <p:cNvSpPr/>
          <p:nvPr/>
        </p:nvSpPr>
        <p:spPr>
          <a:xfrm>
            <a:off x="539552" y="2384884"/>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c.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do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spTree>
    <p:extLst>
      <p:ext uri="{BB962C8B-B14F-4D97-AF65-F5344CB8AC3E}">
        <p14:creationId xmlns:p14="http://schemas.microsoft.com/office/powerpoint/2010/main" val="731449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1000"/>
                                        <p:tgtEl>
                                          <p:spTgt spid="6"/>
                                        </p:tgtEl>
                                      </p:cBhvr>
                                    </p:animEffect>
                                  </p:childTnLst>
                                </p:cTn>
                              </p:par>
                            </p:childTnLst>
                          </p:cTn>
                        </p:par>
                        <p:par>
                          <p:cTn id="13" fill="hold" nodeType="afterGroup">
                            <p:stCondLst>
                              <p:cond delay="1000"/>
                            </p:stCondLst>
                            <p:childTnLst>
                              <p:par>
                                <p:cTn id="14" presetID="53" presetClass="entr" presetSubtype="16" fill="hold" nodeType="afterEffect">
                                  <p:stCondLst>
                                    <p:cond delay="500"/>
                                  </p:stCondLst>
                                  <p:childTnLst>
                                    <p:set>
                                      <p:cBhvr>
                                        <p:cTn id="15" dur="1" fill="hold">
                                          <p:stCondLst>
                                            <p:cond delay="0"/>
                                          </p:stCondLst>
                                        </p:cTn>
                                        <p:tgtEl>
                                          <p:spTgt spid="133122"/>
                                        </p:tgtEl>
                                        <p:attrNameLst>
                                          <p:attrName>style.visibility</p:attrName>
                                        </p:attrNameLst>
                                      </p:cBhvr>
                                      <p:to>
                                        <p:strVal val="visible"/>
                                      </p:to>
                                    </p:set>
                                    <p:anim calcmode="lin" valueType="num">
                                      <p:cBhvr>
                                        <p:cTn id="16" dur="1000" fill="hold"/>
                                        <p:tgtEl>
                                          <p:spTgt spid="133122"/>
                                        </p:tgtEl>
                                        <p:attrNameLst>
                                          <p:attrName>ppt_w</p:attrName>
                                        </p:attrNameLst>
                                      </p:cBhvr>
                                      <p:tavLst>
                                        <p:tav tm="0">
                                          <p:val>
                                            <p:fltVal val="0"/>
                                          </p:val>
                                        </p:tav>
                                        <p:tav tm="100000">
                                          <p:val>
                                            <p:strVal val="#ppt_w"/>
                                          </p:val>
                                        </p:tav>
                                      </p:tavLst>
                                    </p:anim>
                                    <p:anim calcmode="lin" valueType="num">
                                      <p:cBhvr>
                                        <p:cTn id="17" dur="1000" fill="hold"/>
                                        <p:tgtEl>
                                          <p:spTgt spid="133122"/>
                                        </p:tgtEl>
                                        <p:attrNameLst>
                                          <p:attrName>ppt_h</p:attrName>
                                        </p:attrNameLst>
                                      </p:cBhvr>
                                      <p:tavLst>
                                        <p:tav tm="0">
                                          <p:val>
                                            <p:fltVal val="0"/>
                                          </p:val>
                                        </p:tav>
                                        <p:tav tm="100000">
                                          <p:val>
                                            <p:strVal val="#ppt_h"/>
                                          </p:val>
                                        </p:tav>
                                      </p:tavLst>
                                    </p:anim>
                                    <p:animEffect transition="in" filter="fade">
                                      <p:cBhvr>
                                        <p:cTn id="18" dur="1000"/>
                                        <p:tgtEl>
                                          <p:spTgt spid="133122"/>
                                        </p:tgtEl>
                                      </p:cBhvr>
                                    </p:animEffect>
                                  </p:childTnLst>
                                </p:cTn>
                              </p:par>
                            </p:childTnLst>
                          </p:cTn>
                        </p:par>
                        <p:par>
                          <p:cTn id="19" fill="hold" nodeType="afterGroup">
                            <p:stCondLst>
                              <p:cond delay="2500"/>
                            </p:stCondLst>
                            <p:childTnLst>
                              <p:par>
                                <p:cTn id="20" presetID="20" presetClass="entr" presetSubtype="0" fill="hold" nodeType="afterEffect">
                                  <p:stCondLst>
                                    <p:cond delay="250"/>
                                  </p:stCondLst>
                                  <p:childTnLst>
                                    <p:set>
                                      <p:cBhvr>
                                        <p:cTn id="21" dur="1" fill="hold">
                                          <p:stCondLst>
                                            <p:cond delay="0"/>
                                          </p:stCondLst>
                                        </p:cTn>
                                        <p:tgtEl>
                                          <p:spTgt spid="14"/>
                                        </p:tgtEl>
                                        <p:attrNameLst>
                                          <p:attrName>style.visibility</p:attrName>
                                        </p:attrNameLst>
                                      </p:cBhvr>
                                      <p:to>
                                        <p:strVal val="visible"/>
                                      </p:to>
                                    </p:set>
                                    <p:animEffect transition="in" filter="wedge">
                                      <p:cBhvr>
                                        <p:cTn id="22" dur="2000"/>
                                        <p:tgtEl>
                                          <p:spTgt spid="14"/>
                                        </p:tgtEl>
                                      </p:cBhvr>
                                    </p:animEffect>
                                  </p:childTnLst>
                                </p:cTn>
                              </p:par>
                            </p:childTnLst>
                          </p:cTn>
                        </p:par>
                        <p:par>
                          <p:cTn id="23" fill="hold" nodeType="afterGroup">
                            <p:stCondLst>
                              <p:cond delay="4750"/>
                            </p:stCondLst>
                            <p:childTnLst>
                              <p:par>
                                <p:cTn id="24" presetID="29" presetClass="entr" presetSubtype="0" fill="hold" nodeType="afterEffect">
                                  <p:stCondLst>
                                    <p:cond delay="75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ppt_x</p:attrName>
                                        </p:attrNameLst>
                                      </p:cBhvr>
                                      <p:tavLst>
                                        <p:tav tm="0">
                                          <p:val>
                                            <p:strVal val="#ppt_x-.2"/>
                                          </p:val>
                                        </p:tav>
                                        <p:tav tm="100000">
                                          <p:val>
                                            <p:strVal val="#ppt_x"/>
                                          </p:val>
                                        </p:tav>
                                      </p:tavLst>
                                    </p:anim>
                                    <p:anim calcmode="lin" valueType="num">
                                      <p:cBhvr>
                                        <p:cTn id="27"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2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p:cNvSpPr>
            <a:spLocks noChangeArrowheads="1"/>
          </p:cNvSpPr>
          <p:nvPr/>
        </p:nvSpPr>
        <p:spPr bwMode="auto">
          <a:xfrm>
            <a:off x="591598" y="620688"/>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algn="just">
              <a:defRPr/>
            </a:pPr>
            <a:r>
              <a:rPr lang="nb-NO" sz="2800" dirty="0">
                <a:latin typeface="Times New Roman" pitchFamily="18" charset="0"/>
                <a:cs typeface="Times New Roman" pitchFamily="18" charset="0"/>
              </a:rPr>
              <a:t>- Do nhân dân xây dựng nên thông qua bầu cử</a:t>
            </a:r>
            <a:endParaRPr lang="en-US" sz="2800" dirty="0">
              <a:latin typeface="Times New Roman" pitchFamily="18" charset="0"/>
              <a:cs typeface="Times New Roman" pitchFamily="18" charset="0"/>
            </a:endParaRPr>
          </a:p>
        </p:txBody>
      </p:sp>
      <p:sp>
        <p:nvSpPr>
          <p:cNvPr id="11" name="Rectangle 10"/>
          <p:cNvSpPr>
            <a:spLocks noChangeArrowheads="1"/>
          </p:cNvSpPr>
          <p:nvPr/>
        </p:nvSpPr>
        <p:spPr bwMode="auto">
          <a:xfrm>
            <a:off x="591599" y="1897668"/>
            <a:ext cx="4880502"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buFont typeface="Arial" charset="0"/>
              <a:buNone/>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Đóng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góp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về</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tiền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vật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chất</a:t>
            </a:r>
            <a:endParaRPr lang="en-GB" sz="2800" dirty="0">
              <a:latin typeface="Times New Roman" pitchFamily="18" charset="0"/>
              <a:cs typeface="Times New Roman" pitchFamily="18" charset="0"/>
            </a:endParaRPr>
          </a:p>
        </p:txBody>
      </p:sp>
      <p:sp>
        <p:nvSpPr>
          <p:cNvPr id="12" name="Rectangle 11"/>
          <p:cNvSpPr/>
          <p:nvPr/>
        </p:nvSpPr>
        <p:spPr>
          <a:xfrm>
            <a:off x="591598" y="1232756"/>
            <a:ext cx="7904838" cy="523220"/>
          </a:xfrm>
          <a:prstGeom prst="rect">
            <a:avLst/>
          </a:prstGeom>
          <a:solidFill>
            <a:schemeClr val="accent3">
              <a:lumMod val="40000"/>
              <a:lumOff val="60000"/>
            </a:schemeClr>
          </a:solidFill>
          <a:scene3d>
            <a:camera prst="orthographicFront"/>
            <a:lightRig rig="threePt" dir="t"/>
          </a:scene3d>
          <a:sp3d>
            <a:bevelT w="114300" prst="hardEdge"/>
          </a:sp3d>
        </p:spPr>
        <p:txBody>
          <a:bodyPr>
            <a:spAutoFit/>
          </a:bodyPr>
          <a:lstStyle/>
          <a:p>
            <a:pPr algn="just">
              <a:buFont typeface="Wingdings 2" pitchFamily="18" charset="2"/>
              <a:buNone/>
              <a:defRPr/>
            </a:pPr>
            <a:r>
              <a:rPr lang="en-GB" sz="2800" dirty="0">
                <a:latin typeface="Times New Roman" pitchFamily="18" charset="0"/>
                <a:cs typeface="Times New Roman" pitchFamily="18" charset="0"/>
              </a:rPr>
              <a:t>- Do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ủng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hộ</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giúp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đỡ</a:t>
            </a:r>
            <a:endParaRPr lang="en-US" sz="2800" dirty="0">
              <a:latin typeface="Times New Roman" pitchFamily="18" charset="0"/>
              <a:cs typeface="Times New Roman" pitchFamily="18" charset="0"/>
            </a:endParaRPr>
          </a:p>
        </p:txBody>
      </p:sp>
      <p:pic>
        <p:nvPicPr>
          <p:cNvPr id="13" name="Picture 2" descr="D:\anh\Bức tranh vẽ Bác Hồ trong Tuần lễ vàng được ông Đỗ Đình Thiện mua với giá 1 triệu đồng Đông Dương.jpg"/>
          <p:cNvPicPr>
            <a:picLocks noChangeAspect="1" noChangeArrowheads="1"/>
          </p:cNvPicPr>
          <p:nvPr/>
        </p:nvPicPr>
        <p:blipFill>
          <a:blip r:embed="rId2" cstate="print"/>
          <a:srcRect/>
          <a:stretch>
            <a:fillRect/>
          </a:stretch>
        </p:blipFill>
        <p:spPr bwMode="auto">
          <a:xfrm>
            <a:off x="5652120" y="1916832"/>
            <a:ext cx="2496839" cy="2628292"/>
          </a:xfrm>
          <a:prstGeom prst="rect">
            <a:avLst/>
          </a:prstGeom>
          <a:noFill/>
          <a:ln w="9525">
            <a:noFill/>
            <a:miter lim="800000"/>
            <a:headEnd/>
            <a:tailEnd/>
          </a:ln>
          <a:scene3d>
            <a:camera prst="orthographicFront"/>
            <a:lightRig rig="threePt" dir="t"/>
          </a:scene3d>
          <a:sp3d>
            <a:bevelT/>
          </a:sp3d>
        </p:spPr>
      </p:pic>
      <p:sp>
        <p:nvSpPr>
          <p:cNvPr id="15" name="Rectangle 14"/>
          <p:cNvSpPr/>
          <p:nvPr/>
        </p:nvSpPr>
        <p:spPr>
          <a:xfrm>
            <a:off x="5256076" y="4581128"/>
            <a:ext cx="3240360" cy="707886"/>
          </a:xfrm>
          <a:prstGeom prst="rect">
            <a:avLst/>
          </a:prstGeom>
          <a:solidFill>
            <a:srgbClr val="FFFFCC"/>
          </a:solidFill>
          <a:scene3d>
            <a:camera prst="orthographicFront"/>
            <a:lightRig rig="threePt" dir="t"/>
          </a:scene3d>
          <a:sp3d>
            <a:bevelT prst="relaxedInset"/>
          </a:sp3d>
        </p:spPr>
        <p:txBody>
          <a:bodyPr>
            <a:spAutoFit/>
          </a:bodyPr>
          <a:lstStyle/>
          <a:p>
            <a:pPr algn="just">
              <a:defRPr/>
            </a:pPr>
            <a:r>
              <a:rPr lang="en-US" sz="2000" spc="-60" dirty="0">
                <a:latin typeface="Times New Roman" pitchFamily="18" charset="0"/>
                <a:cs typeface="Times New Roman" pitchFamily="18" charset="0"/>
              </a:rPr>
              <a:t>Ô</a:t>
            </a:r>
            <a:r>
              <a:rPr lang="vi-VN" sz="2000" spc="-60" dirty="0">
                <a:latin typeface="Times New Roman" pitchFamily="18" charset="0"/>
                <a:cs typeface="Times New Roman" pitchFamily="18" charset="0"/>
              </a:rPr>
              <a:t>ng Đỗ Đình Thiện mua</a:t>
            </a:r>
            <a:r>
              <a:rPr lang="en-US" sz="2000" spc="-60" dirty="0">
                <a:latin typeface="Times New Roman" pitchFamily="18" charset="0"/>
                <a:cs typeface="Times New Roman" pitchFamily="18" charset="0"/>
              </a:rPr>
              <a:t> </a:t>
            </a:r>
            <a:r>
              <a:rPr lang="en-US" sz="2000" spc="-60" dirty="0" err="1">
                <a:latin typeface="Times New Roman" pitchFamily="18" charset="0"/>
                <a:cs typeface="Times New Roman" pitchFamily="18" charset="0"/>
              </a:rPr>
              <a:t>bức</a:t>
            </a:r>
            <a:r>
              <a:rPr lang="en-US" sz="2000" spc="-60" dirty="0">
                <a:latin typeface="Times New Roman" pitchFamily="18" charset="0"/>
                <a:cs typeface="Times New Roman" pitchFamily="18" charset="0"/>
              </a:rPr>
              <a:t> </a:t>
            </a:r>
            <a:r>
              <a:rPr lang="en-US" sz="2000" spc="-60" dirty="0" err="1">
                <a:latin typeface="Times New Roman" pitchFamily="18" charset="0"/>
                <a:cs typeface="Times New Roman" pitchFamily="18" charset="0"/>
              </a:rPr>
              <a:t>tranh</a:t>
            </a:r>
            <a:r>
              <a:rPr lang="vi-VN" sz="2000" spc="-60" dirty="0">
                <a:latin typeface="Times New Roman" pitchFamily="18" charset="0"/>
                <a:cs typeface="Times New Roman" pitchFamily="18" charset="0"/>
              </a:rPr>
              <a:t> 1 triệu đồng Đông Dương</a:t>
            </a:r>
            <a:endParaRPr lang="en-US" sz="2000" spc="-60" dirty="0">
              <a:latin typeface="Times New Roman" pitchFamily="18" charset="0"/>
              <a:cs typeface="Times New Roman" pitchFamily="18" charset="0"/>
            </a:endParaRPr>
          </a:p>
        </p:txBody>
      </p:sp>
      <p:sp>
        <p:nvSpPr>
          <p:cNvPr id="16" name="Rectangle 15"/>
          <p:cNvSpPr>
            <a:spLocks noChangeArrowheads="1"/>
          </p:cNvSpPr>
          <p:nvPr/>
        </p:nvSpPr>
        <p:spPr bwMode="auto">
          <a:xfrm>
            <a:off x="755576" y="4581128"/>
            <a:ext cx="3779850" cy="707886"/>
          </a:xfrm>
          <a:prstGeom prst="rect">
            <a:avLst/>
          </a:prstGeom>
          <a:solidFill>
            <a:srgbClr val="FFFFCC"/>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000" dirty="0" err="1">
                <a:latin typeface="Times New Roman" pitchFamily="18" charset="0"/>
                <a:cs typeface="Times New Roman" pitchFamily="18" charset="0"/>
              </a:rPr>
              <a:t>Gia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đình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Trịnh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Văn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Bô</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tổng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cộng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ủng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hộ</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cách</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mạng</a:t>
            </a:r>
            <a:r>
              <a:rPr lang="en-US" sz="2000" dirty="0">
                <a:latin typeface="Times New Roman" pitchFamily="18" charset="0"/>
                <a:cs typeface="Times New Roman" pitchFamily="18" charset="0"/>
              </a:rPr>
              <a:t> 5.147 </a:t>
            </a:r>
            <a:r>
              <a:rPr lang="en-US" sz="2000" dirty="0" err="1">
                <a:latin typeface="Times New Roman" pitchFamily="18" charset="0"/>
                <a:cs typeface="Times New Roman" pitchFamily="18" charset="0"/>
              </a:rPr>
              <a:t>lạng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vàng</a:t>
            </a:r>
            <a:endParaRPr lang="en-US" sz="2000" dirty="0">
              <a:latin typeface="Times New Roman" pitchFamily="18" charset="0"/>
              <a:cs typeface="Times New Roman" pitchFamily="18" charset="0"/>
            </a:endParaRPr>
          </a:p>
        </p:txBody>
      </p:sp>
      <p:pic>
        <p:nvPicPr>
          <p:cNvPr id="17" name="Picture 3"/>
          <p:cNvPicPr>
            <a:picLocks noChangeAspect="1" noChangeArrowheads="1"/>
          </p:cNvPicPr>
          <p:nvPr/>
        </p:nvPicPr>
        <p:blipFill>
          <a:blip r:embed="rId3" cstate="print"/>
          <a:srcRect/>
          <a:stretch>
            <a:fillRect/>
          </a:stretch>
        </p:blipFill>
        <p:spPr bwMode="auto">
          <a:xfrm>
            <a:off x="1043608" y="2528900"/>
            <a:ext cx="3132348" cy="2016224"/>
          </a:xfrm>
          <a:prstGeom prst="rect">
            <a:avLst/>
          </a:prstGeom>
          <a:noFill/>
          <a:ln w="9525">
            <a:noFill/>
            <a:miter lim="800000"/>
            <a:headEnd/>
            <a:tailEnd/>
          </a:ln>
          <a:scene3d>
            <a:camera prst="orthographicFront"/>
            <a:lightRig rig="threePt" dir="t"/>
          </a:scene3d>
          <a:sp3d>
            <a:bevelT/>
          </a:sp3d>
        </p:spPr>
      </p:pic>
      <p:sp>
        <p:nvSpPr>
          <p:cNvPr id="18" name="Rectangle 7"/>
          <p:cNvSpPr>
            <a:spLocks noChangeArrowheads="1"/>
          </p:cNvSpPr>
          <p:nvPr/>
        </p:nvSpPr>
        <p:spPr bwMode="auto">
          <a:xfrm>
            <a:off x="539552" y="5445224"/>
            <a:ext cx="8028893" cy="830262"/>
          </a:xfrm>
          <a:prstGeom prst="rect">
            <a:avLst/>
          </a:prstGeom>
          <a:solidFill>
            <a:schemeClr val="accent6">
              <a:lumMod val="40000"/>
              <a:lumOff val="60000"/>
            </a:schemeClr>
          </a:solidFill>
          <a:ln w="9525">
            <a:noFill/>
            <a:miter lim="800000"/>
            <a:headEnd/>
            <a:tailEnd/>
          </a:ln>
          <a:scene3d>
            <a:camera prst="orthographicFront"/>
            <a:lightRig rig="threePt" dir="t"/>
          </a:scene3d>
          <a:sp3d>
            <a:bevelT w="101600" prst="riblet"/>
          </a:sp3d>
        </p:spPr>
        <p:txBody>
          <a:bodyPr>
            <a:spAutoFit/>
          </a:bodyPr>
          <a:lstStyle/>
          <a:p>
            <a:pPr algn="just">
              <a:defRPr/>
            </a:pPr>
            <a:r>
              <a:rPr lang="en-GB" dirty="0" err="1"/>
              <a:t>Kết</a:t>
            </a:r>
            <a:r>
              <a:rPr lang="en-GB" dirty="0"/>
              <a:t> </a:t>
            </a:r>
            <a:r>
              <a:rPr lang="en-GB" dirty="0" err="1"/>
              <a:t>thúc</a:t>
            </a:r>
            <a:r>
              <a:rPr lang="en-GB" dirty="0"/>
              <a:t> </a:t>
            </a:r>
            <a:r>
              <a:rPr lang="en-GB" dirty="0" err="1"/>
              <a:t>phát</a:t>
            </a:r>
            <a:r>
              <a:rPr lang="en-GB" dirty="0"/>
              <a:t> </a:t>
            </a:r>
            <a:r>
              <a:rPr lang="en-GB" dirty="0" err="1"/>
              <a:t>động</a:t>
            </a:r>
            <a:r>
              <a:rPr lang="en-GB" dirty="0"/>
              <a:t> </a:t>
            </a:r>
            <a:r>
              <a:rPr lang="en-GB" dirty="0" err="1"/>
              <a:t>tuần</a:t>
            </a:r>
            <a:r>
              <a:rPr lang="en-GB" dirty="0"/>
              <a:t> </a:t>
            </a:r>
            <a:r>
              <a:rPr lang="en-GB" dirty="0" err="1"/>
              <a:t>lễ</a:t>
            </a:r>
            <a:r>
              <a:rPr lang="en-GB" dirty="0"/>
              <a:t> </a:t>
            </a:r>
            <a:r>
              <a:rPr lang="en-GB" dirty="0" err="1"/>
              <a:t>vàng</a:t>
            </a:r>
            <a:r>
              <a:rPr lang="en-GB" dirty="0"/>
              <a:t>, </a:t>
            </a:r>
            <a:r>
              <a:rPr lang="en-GB" dirty="0" err="1"/>
              <a:t>nhân</a:t>
            </a:r>
            <a:r>
              <a:rPr lang="en-GB" dirty="0"/>
              <a:t> </a:t>
            </a:r>
            <a:r>
              <a:rPr lang="en-GB" dirty="0" err="1"/>
              <a:t>dân</a:t>
            </a:r>
            <a:r>
              <a:rPr lang="en-GB" dirty="0"/>
              <a:t> </a:t>
            </a:r>
            <a:r>
              <a:rPr lang="en-GB" dirty="0" err="1"/>
              <a:t>đã</a:t>
            </a:r>
            <a:r>
              <a:rPr lang="en-GB" dirty="0"/>
              <a:t> </a:t>
            </a:r>
            <a:r>
              <a:rPr lang="en-GB" dirty="0" err="1"/>
              <a:t>ủng</a:t>
            </a:r>
            <a:r>
              <a:rPr lang="en-GB" dirty="0"/>
              <a:t> </a:t>
            </a:r>
            <a:r>
              <a:rPr lang="en-GB" dirty="0" err="1"/>
              <a:t>hộ</a:t>
            </a:r>
            <a:r>
              <a:rPr lang="en-GB" dirty="0"/>
              <a:t> </a:t>
            </a:r>
            <a:r>
              <a:rPr lang="en-GB" dirty="0" err="1"/>
              <a:t>Chính</a:t>
            </a:r>
            <a:r>
              <a:rPr lang="en-GB" dirty="0"/>
              <a:t> </a:t>
            </a:r>
            <a:r>
              <a:rPr lang="en-GB" dirty="0" err="1"/>
              <a:t>phủ</a:t>
            </a:r>
            <a:r>
              <a:rPr lang="en-GB" dirty="0"/>
              <a:t>: 20 </a:t>
            </a:r>
            <a:r>
              <a:rPr lang="en-GB" dirty="0" err="1"/>
              <a:t>triệu</a:t>
            </a:r>
            <a:r>
              <a:rPr lang="en-GB" dirty="0"/>
              <a:t> </a:t>
            </a:r>
            <a:r>
              <a:rPr lang="en-GB" dirty="0" err="1"/>
              <a:t>đồng</a:t>
            </a:r>
            <a:r>
              <a:rPr lang="en-GB" dirty="0"/>
              <a:t> </a:t>
            </a:r>
            <a:r>
              <a:rPr lang="en-GB" dirty="0" err="1"/>
              <a:t>và</a:t>
            </a:r>
            <a:r>
              <a:rPr lang="en-GB" dirty="0"/>
              <a:t> 370 kg </a:t>
            </a:r>
            <a:r>
              <a:rPr lang="en-GB" dirty="0" err="1"/>
              <a:t>vàng</a:t>
            </a:r>
            <a:endParaRPr lang="en-US" dirty="0"/>
          </a:p>
        </p:txBody>
      </p:sp>
    </p:spTree>
    <p:extLst>
      <p:ext uri="{BB962C8B-B14F-4D97-AF65-F5344CB8AC3E}">
        <p14:creationId xmlns:p14="http://schemas.microsoft.com/office/powerpoint/2010/main" val="1898859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ppt_x</p:attrName>
                                        </p:attrNameLst>
                                      </p:cBhvr>
                                      <p:tavLst>
                                        <p:tav tm="0">
                                          <p:val>
                                            <p:strVal val="#ppt_x-.2"/>
                                          </p:val>
                                        </p:tav>
                                        <p:tav tm="100000">
                                          <p:val>
                                            <p:strVal val="#ppt_x"/>
                                          </p:val>
                                        </p:tav>
                                      </p:tavLst>
                                    </p:anim>
                                    <p:anim calcmode="lin" valueType="num">
                                      <p:cBhvr>
                                        <p:cTn id="13"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1"/>
                                        </p:tgtEl>
                                      </p:cBhvr>
                                    </p:animEffect>
                                  </p:childTnLst>
                                </p:cTn>
                              </p:par>
                            </p:childTnLst>
                          </p:cTn>
                        </p:par>
                        <p:par>
                          <p:cTn id="15" fill="hold" nodeType="afterGroup">
                            <p:stCondLst>
                              <p:cond delay="1000"/>
                            </p:stCondLst>
                            <p:childTnLst>
                              <p:par>
                                <p:cTn id="16" presetID="29" presetClass="entr" presetSubtype="0" fill="hold" nodeType="afterEffect">
                                  <p:stCondLst>
                                    <p:cond delay="25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ppt_x</p:attrName>
                                        </p:attrNameLst>
                                      </p:cBhvr>
                                      <p:tavLst>
                                        <p:tav tm="0">
                                          <p:val>
                                            <p:strVal val="#ppt_x-.2"/>
                                          </p:val>
                                        </p:tav>
                                        <p:tav tm="100000">
                                          <p:val>
                                            <p:strVal val="#ppt_x"/>
                                          </p:val>
                                        </p:tav>
                                      </p:tavLst>
                                    </p:anim>
                                    <p:anim calcmode="lin" valueType="num">
                                      <p:cBhvr>
                                        <p:cTn id="19"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20" dur="1000"/>
                                        <p:tgtEl>
                                          <p:spTgt spid="17"/>
                                        </p:tgtEl>
                                      </p:cBhvr>
                                    </p:animEffect>
                                  </p:childTnLst>
                                </p:cTn>
                              </p:par>
                            </p:childTnLst>
                          </p:cTn>
                        </p:par>
                        <p:par>
                          <p:cTn id="21" fill="hold" nodeType="afterGroup">
                            <p:stCondLst>
                              <p:cond delay="2250"/>
                            </p:stCondLst>
                            <p:childTnLst>
                              <p:par>
                                <p:cTn id="22" presetID="14" presetClass="entr" presetSubtype="1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par>
                          <p:cTn id="25" fill="hold" nodeType="afterGroup">
                            <p:stCondLst>
                              <p:cond delay="2750"/>
                            </p:stCondLst>
                            <p:childTnLst>
                              <p:par>
                                <p:cTn id="26" presetID="29" presetClass="entr" presetSubtype="0" fill="hold" nodeType="afterEffect">
                                  <p:stCondLst>
                                    <p:cond delay="50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ppt_x</p:attrName>
                                        </p:attrNameLst>
                                      </p:cBhvr>
                                      <p:tavLst>
                                        <p:tav tm="0">
                                          <p:val>
                                            <p:strVal val="#ppt_x-.2"/>
                                          </p:val>
                                        </p:tav>
                                        <p:tav tm="100000">
                                          <p:val>
                                            <p:strVal val="#ppt_x"/>
                                          </p:val>
                                        </p:tav>
                                      </p:tavLst>
                                    </p:anim>
                                    <p:anim calcmode="lin" valueType="num">
                                      <p:cBhvr>
                                        <p:cTn id="29"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3"/>
                                        </p:tgtEl>
                                      </p:cBhvr>
                                    </p:animEffect>
                                  </p:childTnLst>
                                </p:cTn>
                              </p:par>
                            </p:childTnLst>
                          </p:cTn>
                        </p:par>
                        <p:par>
                          <p:cTn id="31" fill="hold" nodeType="afterGroup">
                            <p:stCondLst>
                              <p:cond delay="4250"/>
                            </p:stCondLst>
                            <p:childTnLst>
                              <p:par>
                                <p:cTn id="32" presetID="14" presetClass="entr" presetSubtype="1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childTnLst>
                          </p:cTn>
                        </p:par>
                        <p:par>
                          <p:cTn id="35" fill="hold" nodeType="afterGroup">
                            <p:stCondLst>
                              <p:cond delay="4750"/>
                            </p:stCondLst>
                            <p:childTnLst>
                              <p:par>
                                <p:cTn id="36" presetID="29" presetClass="entr" presetSubtype="0" fill="hold" nodeType="afterEffect">
                                  <p:stCondLst>
                                    <p:cond delay="1250"/>
                                  </p:stCondLst>
                                  <p:childTnLst>
                                    <p:set>
                                      <p:cBhvr>
                                        <p:cTn id="37" dur="1" fill="hold">
                                          <p:stCondLst>
                                            <p:cond delay="0"/>
                                          </p:stCondLst>
                                        </p:cTn>
                                        <p:tgtEl>
                                          <p:spTgt spid="18"/>
                                        </p:tgtEl>
                                        <p:attrNameLst>
                                          <p:attrName>style.visibility</p:attrName>
                                        </p:attrNameLst>
                                      </p:cBhvr>
                                      <p:to>
                                        <p:strVal val="visible"/>
                                      </p:to>
                                    </p:set>
                                    <p:anim calcmode="lin" valueType="num">
                                      <p:cBhvr>
                                        <p:cTn id="38" dur="2000" fill="hold"/>
                                        <p:tgtEl>
                                          <p:spTgt spid="18"/>
                                        </p:tgtEl>
                                        <p:attrNameLst>
                                          <p:attrName>ppt_x</p:attrName>
                                        </p:attrNameLst>
                                      </p:cBhvr>
                                      <p:tavLst>
                                        <p:tav tm="0">
                                          <p:val>
                                            <p:strVal val="#ppt_x-.2"/>
                                          </p:val>
                                        </p:tav>
                                        <p:tav tm="100000">
                                          <p:val>
                                            <p:strVal val="#ppt_x"/>
                                          </p:val>
                                        </p:tav>
                                      </p:tavLst>
                                    </p:anim>
                                    <p:anim calcmode="lin" valueType="num">
                                      <p:cBhvr>
                                        <p:cTn id="39" dur="2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4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719201" y="1789656"/>
            <a:ext cx="4824907"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buFont typeface="Arial" charset="0"/>
              <a:buNone/>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Đóng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góp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về</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tiền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vật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chất</a:t>
            </a:r>
            <a:endParaRPr lang="en-GB" sz="2800" dirty="0">
              <a:latin typeface="Times New Roman" pitchFamily="18" charset="0"/>
              <a:cs typeface="Times New Roman" pitchFamily="18" charset="0"/>
            </a:endParaRPr>
          </a:p>
        </p:txBody>
      </p:sp>
      <p:sp>
        <p:nvSpPr>
          <p:cNvPr id="12" name="Rectangle 11"/>
          <p:cNvSpPr/>
          <p:nvPr/>
        </p:nvSpPr>
        <p:spPr>
          <a:xfrm>
            <a:off x="591598" y="673532"/>
            <a:ext cx="7904838" cy="523220"/>
          </a:xfrm>
          <a:prstGeom prst="rect">
            <a:avLst/>
          </a:prstGeom>
          <a:solidFill>
            <a:schemeClr val="accent3">
              <a:lumMod val="40000"/>
              <a:lumOff val="60000"/>
            </a:schemeClr>
          </a:solidFill>
          <a:scene3d>
            <a:camera prst="orthographicFront"/>
            <a:lightRig rig="threePt" dir="t"/>
          </a:scene3d>
          <a:sp3d>
            <a:bevelT w="114300" prst="hardEdge"/>
          </a:sp3d>
        </p:spPr>
        <p:txBody>
          <a:bodyPr>
            <a:spAutoFit/>
          </a:bodyPr>
          <a:lstStyle/>
          <a:p>
            <a:pPr algn="just">
              <a:buFont typeface="Wingdings 2" pitchFamily="18" charset="2"/>
              <a:buNone/>
              <a:defRPr/>
            </a:pPr>
            <a:r>
              <a:rPr lang="en-GB" sz="2800" dirty="0">
                <a:latin typeface="Times New Roman" pitchFamily="18" charset="0"/>
                <a:cs typeface="Times New Roman" pitchFamily="18" charset="0"/>
              </a:rPr>
              <a:t>- Do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ủng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hộ</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giúp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đỡ</a:t>
            </a:r>
            <a:endParaRPr lang="en-US" sz="2800" dirty="0">
              <a:latin typeface="Times New Roman" pitchFamily="18" charset="0"/>
              <a:cs typeface="Times New Roman" pitchFamily="18" charset="0"/>
            </a:endParaRPr>
          </a:p>
        </p:txBody>
      </p:sp>
      <p:sp>
        <p:nvSpPr>
          <p:cNvPr id="10" name="Rectangle 9"/>
          <p:cNvSpPr>
            <a:spLocks noChangeArrowheads="1"/>
          </p:cNvSpPr>
          <p:nvPr/>
        </p:nvSpPr>
        <p:spPr bwMode="auto">
          <a:xfrm>
            <a:off x="719572" y="2761764"/>
            <a:ext cx="4824536"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buFont typeface="Arial" charset="0"/>
              <a:buNone/>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Đóng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góp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về</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sức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lao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động</a:t>
            </a:r>
            <a:endParaRPr lang="en-US" sz="2800" dirty="0">
              <a:latin typeface="Times New Roman" pitchFamily="18" charset="0"/>
              <a:cs typeface="Times New Roman" pitchFamily="18" charset="0"/>
            </a:endParaRPr>
          </a:p>
        </p:txBody>
      </p:sp>
      <p:pic>
        <p:nvPicPr>
          <p:cNvPr id="14" name="Picture 8" descr="D:\anh\lao động CS.jpg"/>
          <p:cNvPicPr>
            <a:picLocks noChangeAspect="1" noChangeArrowheads="1"/>
          </p:cNvPicPr>
          <p:nvPr/>
        </p:nvPicPr>
        <p:blipFill>
          <a:blip r:embed="rId2" cstate="print"/>
          <a:srcRect/>
          <a:stretch>
            <a:fillRect/>
          </a:stretch>
        </p:blipFill>
        <p:spPr bwMode="auto">
          <a:xfrm>
            <a:off x="555570" y="4168695"/>
            <a:ext cx="3797352" cy="1960605"/>
          </a:xfrm>
          <a:prstGeom prst="rect">
            <a:avLst/>
          </a:prstGeom>
          <a:noFill/>
          <a:scene3d>
            <a:camera prst="orthographicFront"/>
            <a:lightRig rig="threePt" dir="t"/>
          </a:scene3d>
          <a:sp3d>
            <a:bevelT prst="slope"/>
          </a:sp3d>
        </p:spPr>
      </p:pic>
      <p:pic>
        <p:nvPicPr>
          <p:cNvPr id="19" name="Picture 9" descr="D:\anh\trồng trọt.jpg"/>
          <p:cNvPicPr>
            <a:picLocks noChangeAspect="1" noChangeArrowheads="1"/>
          </p:cNvPicPr>
          <p:nvPr/>
        </p:nvPicPr>
        <p:blipFill>
          <a:blip r:embed="rId3" cstate="print"/>
          <a:srcRect/>
          <a:stretch>
            <a:fillRect/>
          </a:stretch>
        </p:blipFill>
        <p:spPr bwMode="auto">
          <a:xfrm>
            <a:off x="4389435" y="4194111"/>
            <a:ext cx="4052943" cy="1935189"/>
          </a:xfrm>
          <a:prstGeom prst="rect">
            <a:avLst/>
          </a:prstGeom>
          <a:noFill/>
          <a:scene3d>
            <a:camera prst="orthographicFront"/>
            <a:lightRig rig="threePt" dir="t"/>
          </a:scene3d>
          <a:sp3d>
            <a:bevelT prst="slope"/>
          </a:sp3d>
        </p:spPr>
      </p:pic>
    </p:spTree>
    <p:extLst>
      <p:ext uri="{BB962C8B-B14F-4D97-AF65-F5344CB8AC3E}">
        <p14:creationId xmlns:p14="http://schemas.microsoft.com/office/powerpoint/2010/main" val="1342427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Left)">
                                      <p:cBhvr>
                                        <p:cTn id="7" dur="1000"/>
                                        <p:tgtEl>
                                          <p:spTgt spid="10"/>
                                        </p:tgtEl>
                                      </p:cBhvr>
                                    </p:animEffect>
                                  </p:childTnLst>
                                </p:cTn>
                              </p:par>
                            </p:childTnLst>
                          </p:cTn>
                        </p:par>
                        <p:par>
                          <p:cTn id="8" fill="hold" nodeType="afterGroup">
                            <p:stCondLst>
                              <p:cond delay="1000"/>
                            </p:stCondLst>
                            <p:childTnLst>
                              <p:par>
                                <p:cTn id="9" presetID="5" presetClass="entr" presetSubtype="10"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checkerboard(across)">
                                      <p:cBhvr>
                                        <p:cTn id="11" dur="750"/>
                                        <p:tgtEl>
                                          <p:spTgt spid="14"/>
                                        </p:tgtEl>
                                      </p:cBhvr>
                                    </p:animEffect>
                                  </p:childTnLst>
                                </p:cTn>
                              </p:par>
                            </p:childTnLst>
                          </p:cTn>
                        </p:par>
                        <p:par>
                          <p:cTn id="12" fill="hold" nodeType="afterGroup">
                            <p:stCondLst>
                              <p:cond delay="2250"/>
                            </p:stCondLst>
                            <p:childTnLst>
                              <p:par>
                                <p:cTn id="13" presetID="3" presetClass="entr" presetSubtype="1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a:off x="719201" y="1376772"/>
            <a:ext cx="4824907"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buFont typeface="Arial" charset="0"/>
              <a:buNone/>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Đóng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góp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về</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tiền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vật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chất</a:t>
            </a:r>
            <a:endParaRPr lang="en-GB" sz="2800" dirty="0">
              <a:latin typeface="Times New Roman" pitchFamily="18" charset="0"/>
              <a:cs typeface="Times New Roman" pitchFamily="18" charset="0"/>
            </a:endParaRPr>
          </a:p>
        </p:txBody>
      </p:sp>
      <p:sp>
        <p:nvSpPr>
          <p:cNvPr id="12" name="Rectangle 11"/>
          <p:cNvSpPr/>
          <p:nvPr/>
        </p:nvSpPr>
        <p:spPr>
          <a:xfrm>
            <a:off x="591598" y="673532"/>
            <a:ext cx="7904838" cy="523220"/>
          </a:xfrm>
          <a:prstGeom prst="rect">
            <a:avLst/>
          </a:prstGeom>
          <a:solidFill>
            <a:schemeClr val="accent3">
              <a:lumMod val="40000"/>
              <a:lumOff val="60000"/>
            </a:schemeClr>
          </a:solidFill>
          <a:scene3d>
            <a:camera prst="orthographicFront"/>
            <a:lightRig rig="threePt" dir="t"/>
          </a:scene3d>
          <a:sp3d>
            <a:bevelT w="114300" prst="hardEdge"/>
          </a:sp3d>
        </p:spPr>
        <p:txBody>
          <a:bodyPr>
            <a:spAutoFit/>
          </a:bodyPr>
          <a:lstStyle/>
          <a:p>
            <a:pPr algn="just">
              <a:buFont typeface="Wingdings 2" pitchFamily="18" charset="2"/>
              <a:buNone/>
              <a:defRPr/>
            </a:pPr>
            <a:r>
              <a:rPr lang="en-GB" sz="2800" dirty="0">
                <a:latin typeface="Times New Roman" pitchFamily="18" charset="0"/>
                <a:cs typeface="Times New Roman" pitchFamily="18" charset="0"/>
              </a:rPr>
              <a:t>- Do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ủng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hộ</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giúp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đỡ</a:t>
            </a:r>
            <a:endParaRPr lang="en-US" sz="2800" dirty="0">
              <a:latin typeface="Times New Roman" pitchFamily="18" charset="0"/>
              <a:cs typeface="Times New Roman" pitchFamily="18" charset="0"/>
            </a:endParaRPr>
          </a:p>
        </p:txBody>
      </p:sp>
      <p:sp>
        <p:nvSpPr>
          <p:cNvPr id="10" name="Rectangle 9"/>
          <p:cNvSpPr>
            <a:spLocks noChangeArrowheads="1"/>
          </p:cNvSpPr>
          <p:nvPr/>
        </p:nvSpPr>
        <p:spPr bwMode="auto">
          <a:xfrm>
            <a:off x="719572" y="1988840"/>
            <a:ext cx="4824536" cy="523220"/>
          </a:xfrm>
          <a:prstGeom prst="rect">
            <a:avLst/>
          </a:prstGeom>
          <a:solidFill>
            <a:schemeClr val="accent5">
              <a:lumMod val="40000"/>
              <a:lumOff val="60000"/>
            </a:schemeClr>
          </a:solidFill>
          <a:ln w="9525">
            <a:noFill/>
            <a:miter lim="800000"/>
            <a:headEnd/>
            <a:tailEnd/>
          </a:ln>
          <a:scene3d>
            <a:camera prst="orthographicFront"/>
            <a:lightRig rig="threePt" dir="t"/>
          </a:scene3d>
          <a:sp3d>
            <a:bevelT w="165100" prst="coolSlant"/>
          </a:sp3d>
        </p:spPr>
        <p:txBody>
          <a:bodyPr>
            <a:spAutoFit/>
          </a:bodyPr>
          <a:lstStyle/>
          <a:p>
            <a:pPr algn="just">
              <a:buFont typeface="Arial" charset="0"/>
              <a:buNone/>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Đóng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góp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về</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sức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lao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động</a:t>
            </a:r>
            <a:endParaRPr lang="en-US" sz="2800" dirty="0">
              <a:latin typeface="Times New Roman" pitchFamily="18" charset="0"/>
              <a:cs typeface="Times New Roman" pitchFamily="18" charset="0"/>
            </a:endParaRPr>
          </a:p>
        </p:txBody>
      </p:sp>
      <p:sp>
        <p:nvSpPr>
          <p:cNvPr id="7" name="Rectangle 6"/>
          <p:cNvSpPr>
            <a:spLocks noChangeArrowheads="1"/>
          </p:cNvSpPr>
          <p:nvPr/>
        </p:nvSpPr>
        <p:spPr bwMode="auto">
          <a:xfrm>
            <a:off x="687879" y="2600908"/>
            <a:ext cx="4856229" cy="523875"/>
          </a:xfrm>
          <a:prstGeom prst="rect">
            <a:avLst/>
          </a:prstGeom>
          <a:solidFill>
            <a:schemeClr val="accent5">
              <a:lumMod val="40000"/>
              <a:lumOff val="60000"/>
            </a:schemeClr>
          </a:solidFill>
          <a:ln w="9525">
            <a:noFill/>
            <a:miter lim="800000"/>
            <a:headEnd/>
            <a:tailEnd/>
          </a:ln>
          <a:scene3d>
            <a:camera prst="orthographicFront"/>
            <a:lightRig rig="threePt" dir="t"/>
          </a:scene3d>
          <a:sp3d>
            <a:bevelT w="114300" prst="artDeco"/>
          </a:sp3d>
        </p:spPr>
        <p:txBody>
          <a:bodyPr>
            <a:spAutoFit/>
          </a:bodyPr>
          <a:lstStyle/>
          <a:p>
            <a:pPr algn="just">
              <a:defRPr/>
            </a:pPr>
            <a:r>
              <a:rPr lang="vi-VN" sz="2800" dirty="0">
                <a:latin typeface="+mj-lt"/>
              </a:rPr>
              <a:t>+ Đóng góp về trí tuệ</a:t>
            </a:r>
            <a:endParaRPr lang="en-US" sz="2800" dirty="0">
              <a:latin typeface="+mj-lt"/>
            </a:endParaRPr>
          </a:p>
        </p:txBody>
      </p:sp>
      <p:sp>
        <p:nvSpPr>
          <p:cNvPr id="8" name="Rectangle 3"/>
          <p:cNvSpPr>
            <a:spLocks noChangeArrowheads="1"/>
          </p:cNvSpPr>
          <p:nvPr/>
        </p:nvSpPr>
        <p:spPr bwMode="auto">
          <a:xfrm>
            <a:off x="4680012" y="3212976"/>
            <a:ext cx="3835901" cy="2954655"/>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a:t>
            </a:r>
            <a:r>
              <a:rPr lang="en-GB" sz="2800" dirty="0" err="1">
                <a:latin typeface="Times New Roman" pitchFamily="18" charset="0"/>
                <a:cs typeface="Times New Roman" pitchFamily="18" charset="0"/>
              </a:rPr>
              <a:t>Nghị</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quyết</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gì</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mà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chúng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cho</a:t>
            </a:r>
            <a:r>
              <a:rPr lang="en-GB" sz="2800" dirty="0">
                <a:latin typeface="Times New Roman" pitchFamily="18" charset="0"/>
                <a:cs typeface="Times New Roman" pitchFamily="18" charset="0"/>
              </a:rPr>
              <a:t> </a:t>
            </a:r>
            <a:r>
              <a:rPr lang="vi-VN" sz="2800" dirty="0">
                <a:latin typeface="Times New Roman" pitchFamily="18" charset="0"/>
                <a:cs typeface="Times New Roman" pitchFamily="18" charset="0"/>
              </a:rPr>
              <a:t>là không hợp thì để họ đề nghị sửa chữa. Dựa vào ý kiến của dân chúng mà sửa chữa cán bộ và tổ chức của ta</a:t>
            </a:r>
            <a:r>
              <a:rPr lang="en-GB" sz="2800" dirty="0">
                <a:latin typeface="Times New Roman" pitchFamily="18" charset="0"/>
                <a:cs typeface="Times New Roman" pitchFamily="18" charset="0"/>
              </a:rPr>
              <a:t>” </a:t>
            </a:r>
            <a:r>
              <a:rPr lang="en-GB" sz="1800" i="1" dirty="0">
                <a:latin typeface="Times New Roman" pitchFamily="18" charset="0"/>
                <a:cs typeface="Times New Roman" pitchFamily="18" charset="0"/>
              </a:rPr>
              <a:t>HCM, 2011, t. 5, tr.337-338</a:t>
            </a:r>
          </a:p>
        </p:txBody>
      </p:sp>
      <p:pic>
        <p:nvPicPr>
          <p:cNvPr id="9" name="Picture 8" descr="Hien-phapL"/>
          <p:cNvPicPr>
            <a:picLocks noChangeAspect="1" noChangeArrowheads="1"/>
          </p:cNvPicPr>
          <p:nvPr/>
        </p:nvPicPr>
        <p:blipFill>
          <a:blip r:embed="rId2" cstate="print"/>
          <a:srcRect/>
          <a:stretch>
            <a:fillRect/>
          </a:stretch>
        </p:blipFill>
        <p:spPr bwMode="auto">
          <a:xfrm>
            <a:off x="555571" y="3284984"/>
            <a:ext cx="3908417" cy="2843783"/>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w="152400" h="50800" prst="softRound"/>
          </a:sp3d>
        </p:spPr>
      </p:pic>
    </p:spTree>
    <p:extLst>
      <p:ext uri="{BB962C8B-B14F-4D97-AF65-F5344CB8AC3E}">
        <p14:creationId xmlns:p14="http://schemas.microsoft.com/office/powerpoint/2010/main" val="559368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par>
                          <p:cTn id="10" fill="hold" nodeType="afterGroup">
                            <p:stCondLst>
                              <p:cond delay="1000"/>
                            </p:stCondLst>
                            <p:childTnLst>
                              <p:par>
                                <p:cTn id="11" presetID="6" presetClass="entr" presetSubtype="16"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par>
                          <p:cTn id="14" fill="hold" nodeType="afterGroup">
                            <p:stCondLst>
                              <p:cond delay="3500"/>
                            </p:stCondLst>
                            <p:childTnLst>
                              <p:par>
                                <p:cTn id="15" presetID="14" presetClass="entr" presetSubtype="10" fill="hold" nodeType="after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p:cNvSpPr>
            <a:spLocks noChangeArrowheads="1"/>
          </p:cNvSpPr>
          <p:nvPr/>
        </p:nvSpPr>
        <p:spPr bwMode="auto">
          <a:xfrm>
            <a:off x="539552" y="1160748"/>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algn="just">
              <a:defRPr/>
            </a:pPr>
            <a:r>
              <a:rPr lang="nb-NO" sz="2800" dirty="0">
                <a:latin typeface="Times New Roman" pitchFamily="18" charset="0"/>
                <a:cs typeface="Times New Roman" pitchFamily="18" charset="0"/>
              </a:rPr>
              <a:t>- Do nhân dân xây dựng nên thông qua bầu cử</a:t>
            </a:r>
            <a:endParaRPr lang="en-US" sz="2800" dirty="0">
              <a:latin typeface="Times New Roman" pitchFamily="18" charset="0"/>
              <a:cs typeface="Times New Roman" pitchFamily="18" charset="0"/>
            </a:endParaRPr>
          </a:p>
        </p:txBody>
      </p:sp>
      <p:sp>
        <p:nvSpPr>
          <p:cNvPr id="10" name="Rectangle 9"/>
          <p:cNvSpPr/>
          <p:nvPr/>
        </p:nvSpPr>
        <p:spPr>
          <a:xfrm>
            <a:off x="539552" y="512676"/>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c.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do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sp>
        <p:nvSpPr>
          <p:cNvPr id="14" name="Rectangle 13"/>
          <p:cNvSpPr>
            <a:spLocks noChangeArrowheads="1"/>
          </p:cNvSpPr>
          <p:nvPr/>
        </p:nvSpPr>
        <p:spPr bwMode="auto">
          <a:xfrm>
            <a:off x="4067944" y="3429000"/>
            <a:ext cx="4340442" cy="2246769"/>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GB" sz="2800" dirty="0">
                <a:latin typeface="Times New Roman" pitchFamily="18" charset="0"/>
                <a:cs typeface="Times New Roman" pitchFamily="18" charset="0"/>
              </a:rPr>
              <a:t>“</a:t>
            </a:r>
            <a:r>
              <a:rPr lang="vi-VN" sz="2800" dirty="0">
                <a:latin typeface="Times New Roman" pitchFamily="18" charset="0"/>
                <a:cs typeface="Times New Roman" pitchFamily="18" charset="0"/>
              </a:rPr>
              <a:t>Hễ Chính phủ nào mà có hại cho dân chúng, thì dân chúng phải đập đổ Chính phủ ấy đi, và gây lên Chính phủ khác</a:t>
            </a:r>
            <a:r>
              <a:rPr lang="en-GB"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HCM, 2011, t.2, tr.291</a:t>
            </a:r>
            <a:endParaRPr lang="en-US" sz="2000" dirty="0">
              <a:latin typeface="Times New Roman" pitchFamily="18" charset="0"/>
              <a:cs typeface="Times New Roman" pitchFamily="18" charset="0"/>
            </a:endParaRPr>
          </a:p>
        </p:txBody>
      </p:sp>
      <p:sp>
        <p:nvSpPr>
          <p:cNvPr id="11" name="Rectangle 10"/>
          <p:cNvSpPr/>
          <p:nvPr/>
        </p:nvSpPr>
        <p:spPr>
          <a:xfrm>
            <a:off x="539552" y="1772816"/>
            <a:ext cx="7904838" cy="523220"/>
          </a:xfrm>
          <a:prstGeom prst="rect">
            <a:avLst/>
          </a:prstGeom>
          <a:solidFill>
            <a:schemeClr val="accent3">
              <a:lumMod val="40000"/>
              <a:lumOff val="60000"/>
            </a:schemeClr>
          </a:solidFill>
          <a:scene3d>
            <a:camera prst="orthographicFront"/>
            <a:lightRig rig="threePt" dir="t"/>
          </a:scene3d>
          <a:sp3d>
            <a:bevelT w="114300" prst="hardEdge"/>
          </a:sp3d>
        </p:spPr>
        <p:txBody>
          <a:bodyPr>
            <a:spAutoFit/>
          </a:bodyPr>
          <a:lstStyle/>
          <a:p>
            <a:pPr algn="just">
              <a:buFont typeface="Wingdings 2" pitchFamily="18" charset="2"/>
              <a:buNone/>
              <a:defRPr/>
            </a:pPr>
            <a:r>
              <a:rPr lang="en-GB" sz="2800" dirty="0">
                <a:latin typeface="Times New Roman" pitchFamily="18" charset="0"/>
                <a:cs typeface="Times New Roman" pitchFamily="18" charset="0"/>
              </a:rPr>
              <a:t>- Do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ủng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hộ</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giúp</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đỡ</a:t>
            </a:r>
            <a:endParaRPr lang="en-US" sz="2800" dirty="0">
              <a:latin typeface="Times New Roman" pitchFamily="18" charset="0"/>
              <a:cs typeface="Times New Roman" pitchFamily="18" charset="0"/>
            </a:endParaRPr>
          </a:p>
        </p:txBody>
      </p:sp>
      <p:sp>
        <p:nvSpPr>
          <p:cNvPr id="12" name="Rectangle 11"/>
          <p:cNvSpPr/>
          <p:nvPr/>
        </p:nvSpPr>
        <p:spPr>
          <a:xfrm>
            <a:off x="519590" y="2384884"/>
            <a:ext cx="7904838" cy="954107"/>
          </a:xfrm>
          <a:prstGeom prst="rect">
            <a:avLst/>
          </a:prstGeom>
          <a:solidFill>
            <a:schemeClr val="accent3">
              <a:lumMod val="40000"/>
              <a:lumOff val="60000"/>
            </a:schemeClr>
          </a:solidFill>
          <a:scene3d>
            <a:camera prst="orthographicFront"/>
            <a:lightRig rig="threePt" dir="t"/>
          </a:scene3d>
          <a:sp3d>
            <a:bevelT w="114300" prst="hardEdge"/>
          </a:sp3d>
        </p:spPr>
        <p:txBody>
          <a:bodyPr>
            <a:spAutoFit/>
          </a:bodyPr>
          <a:lstStyle/>
          <a:p>
            <a:pPr algn="just" eaLnBrk="0" hangingPunct="0">
              <a:defRPr/>
            </a:pPr>
            <a:r>
              <a:rPr lang="nb-NO" sz="2800" dirty="0">
                <a:latin typeface="Times New Roman" pitchFamily="18" charset="0"/>
                <a:cs typeface="Times New Roman" pitchFamily="18" charset="0"/>
              </a:rPr>
              <a:t>- Hoạt động của Nhà nước thể hiện nguyện vọng và ý chí của nhân dân</a:t>
            </a:r>
          </a:p>
        </p:txBody>
      </p:sp>
      <p:sp>
        <p:nvSpPr>
          <p:cNvPr id="13" name="Rectangle 7"/>
          <p:cNvSpPr>
            <a:spLocks noChangeArrowheads="1"/>
          </p:cNvSpPr>
          <p:nvPr/>
        </p:nvSpPr>
        <p:spPr bwMode="auto">
          <a:xfrm>
            <a:off x="647564" y="5733256"/>
            <a:ext cx="7344816" cy="523220"/>
          </a:xfrm>
          <a:prstGeom prst="rect">
            <a:avLst/>
          </a:prstGeom>
          <a:solidFill>
            <a:srgbClr val="92D050"/>
          </a:solidFill>
          <a:ln w="9525">
            <a:noFill/>
            <a:miter lim="800000"/>
            <a:headEnd/>
            <a:tailEnd/>
          </a:ln>
          <a:effectLst>
            <a:reflection blurRad="6350" stA="50000" endA="300" endPos="55500" dist="50800" dir="5400000" sy="-100000" algn="bl" rotWithShape="0"/>
          </a:effectLst>
          <a:scene3d>
            <a:camera prst="orthographicFront"/>
            <a:lightRig rig="threePt" dir="t"/>
          </a:scene3d>
          <a:sp3d>
            <a:bevelT w="152400" h="50800" prst="softRound"/>
          </a:sp3d>
        </p:spPr>
        <p:txBody>
          <a:bodyPr>
            <a:spAutoFit/>
          </a:bodyPr>
          <a:lstStyle/>
          <a:p>
            <a:pPr algn="ctr">
              <a:defRPr/>
            </a:pPr>
            <a:r>
              <a:rPr lang="en-GB" sz="2800" dirty="0">
                <a:latin typeface="Times New Roman" pitchFamily="18" charset="0"/>
                <a:cs typeface="Times New Roman" pitchFamily="18" charset="0"/>
              </a:rPr>
              <a:t>“</a:t>
            </a:r>
            <a:r>
              <a:rPr lang="en-GB" sz="2800" dirty="0" err="1">
                <a:latin typeface="Times New Roman" pitchFamily="18" charset="0"/>
                <a:cs typeface="Times New Roman" pitchFamily="18" charset="0"/>
              </a:rPr>
              <a:t>Đem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tài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sức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làm</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cho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a:t>
            </a:r>
            <a:r>
              <a:rPr lang="en-US" sz="2800" dirty="0">
                <a:latin typeface="Times New Roman" pitchFamily="18" charset="0"/>
                <a:cs typeface="Times New Roman" pitchFamily="18" charset="0"/>
              </a:rPr>
              <a:t> </a:t>
            </a:r>
          </a:p>
        </p:txBody>
      </p:sp>
      <p:sp>
        <p:nvSpPr>
          <p:cNvPr id="15" name="Down Arrow 14"/>
          <p:cNvSpPr/>
          <p:nvPr/>
        </p:nvSpPr>
        <p:spPr>
          <a:xfrm>
            <a:off x="1659713" y="5478177"/>
            <a:ext cx="1168400" cy="219075"/>
          </a:xfrm>
          <a:prstGeom prst="downArrow">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903" y="3445841"/>
            <a:ext cx="3288021" cy="1980220"/>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989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par>
                          <p:cTn id="8" fill="hold" nodeType="afterGroup">
                            <p:stCondLst>
                              <p:cond delay="500"/>
                            </p:stCondLst>
                            <p:childTnLst>
                              <p:par>
                                <p:cTn id="9" presetID="20" presetClass="entr" presetSubtype="0" fill="hold" nodeType="afterEffect">
                                  <p:stCondLst>
                                    <p:cond delay="750"/>
                                  </p:stCondLst>
                                  <p:childTnLst>
                                    <p:set>
                                      <p:cBhvr>
                                        <p:cTn id="10" dur="1" fill="hold">
                                          <p:stCondLst>
                                            <p:cond delay="0"/>
                                          </p:stCondLst>
                                        </p:cTn>
                                        <p:tgtEl>
                                          <p:spTgt spid="134146"/>
                                        </p:tgtEl>
                                        <p:attrNameLst>
                                          <p:attrName>style.visibility</p:attrName>
                                        </p:attrNameLst>
                                      </p:cBhvr>
                                      <p:to>
                                        <p:strVal val="visible"/>
                                      </p:to>
                                    </p:set>
                                    <p:animEffect transition="in" filter="wedge">
                                      <p:cBhvr>
                                        <p:cTn id="11" dur="2250"/>
                                        <p:tgtEl>
                                          <p:spTgt spid="134146"/>
                                        </p:tgtEl>
                                      </p:cBhvr>
                                    </p:animEffect>
                                  </p:childTnLst>
                                </p:cTn>
                              </p:par>
                            </p:childTnLst>
                          </p:cTn>
                        </p:par>
                        <p:par>
                          <p:cTn id="12" fill="hold" nodeType="afterGroup">
                            <p:stCondLst>
                              <p:cond delay="3500"/>
                            </p:stCondLst>
                            <p:childTnLst>
                              <p:par>
                                <p:cTn id="13" presetID="16" presetClass="entr" presetSubtype="37" fill="hold" nodeType="after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barn(outVertical)">
                                      <p:cBhvr>
                                        <p:cTn id="15" dur="1250"/>
                                        <p:tgtEl>
                                          <p:spTgt spid="14"/>
                                        </p:tgtEl>
                                      </p:cBhvr>
                                    </p:animEffect>
                                  </p:childTnLst>
                                </p:cTn>
                              </p:par>
                            </p:childTnLst>
                          </p:cTn>
                        </p:par>
                        <p:par>
                          <p:cTn id="16" fill="hold" nodeType="afterGroup">
                            <p:stCondLst>
                              <p:cond delay="5250"/>
                            </p:stCondLst>
                            <p:childTnLst>
                              <p:par>
                                <p:cTn id="17" presetID="12" presetClass="entr" presetSubtype="1"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slide(fromTop)">
                                      <p:cBhvr>
                                        <p:cTn id="19" dur="750"/>
                                        <p:tgtEl>
                                          <p:spTgt spid="15"/>
                                        </p:tgtEl>
                                      </p:cBhvr>
                                    </p:animEffect>
                                  </p:childTnLst>
                                </p:cTn>
                              </p:par>
                            </p:childTnLst>
                          </p:cTn>
                        </p:par>
                        <p:par>
                          <p:cTn id="20" fill="hold" nodeType="afterGroup">
                            <p:stCondLst>
                              <p:cond delay="7000"/>
                            </p:stCondLst>
                            <p:childTnLst>
                              <p:par>
                                <p:cTn id="21" presetID="13" presetClass="entr" presetSubtype="16" fill="hold" nodeType="after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plus(in)">
                                      <p:cBhvr>
                                        <p:cTn id="2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9590" y="620688"/>
            <a:ext cx="7924800" cy="523220"/>
          </a:xfrm>
          <a:prstGeom prst="rect">
            <a:avLst/>
          </a:prstGeom>
          <a:solidFill>
            <a:schemeClr val="accent5">
              <a:lumMod val="40000"/>
              <a:lumOff val="60000"/>
            </a:schemeClr>
          </a:solidFill>
          <a:scene3d>
            <a:camera prst="orthographicFront"/>
            <a:lightRig rig="threePt" dir="t"/>
          </a:scene3d>
          <a:sp3d>
            <a:bevelT w="139700" prst="cross"/>
          </a:sp3d>
        </p:spPr>
        <p:txBody>
          <a:bodyPr>
            <a:spAutoFit/>
          </a:bodyPr>
          <a:lstStyle/>
          <a:p>
            <a:pPr algn="just">
              <a:defRPr/>
            </a:pPr>
            <a:r>
              <a:rPr lang="en-GB" sz="2800" b="1" dirty="0">
                <a:latin typeface="Times New Roman" pitchFamily="18" charset="0"/>
                <a:cs typeface="Times New Roman" pitchFamily="18" charset="0"/>
              </a:rPr>
              <a:t>1. </a:t>
            </a:r>
            <a:r>
              <a:rPr lang="en-GB" sz="2800" b="1" dirty="0" err="1">
                <a:latin typeface="Times New Roman" pitchFamily="18" charset="0"/>
                <a:cs typeface="Times New Roman" pitchFamily="18" charset="0"/>
              </a:rPr>
              <a:t>Nhà</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nước</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dân</a:t>
            </a:r>
            <a:r>
              <a:rPr lang="en-GB" sz="2800" b="1" dirty="0">
                <a:latin typeface="Times New Roman" pitchFamily="18" charset="0"/>
                <a:cs typeface="Times New Roman" pitchFamily="18" charset="0"/>
              </a:rPr>
              <a:t> </a:t>
            </a:r>
            <a:r>
              <a:rPr lang="en-GB" sz="2800" b="1" dirty="0" err="1">
                <a:latin typeface="Times New Roman" pitchFamily="18" charset="0"/>
                <a:cs typeface="Times New Roman" pitchFamily="18" charset="0"/>
              </a:rPr>
              <a:t>chủ</a:t>
            </a:r>
            <a:endParaRPr lang="en-US" sz="2800" b="1" dirty="0">
              <a:latin typeface="Times New Roman" pitchFamily="18" charset="0"/>
              <a:cs typeface="Times New Roman" pitchFamily="18" charset="0"/>
            </a:endParaRPr>
          </a:p>
        </p:txBody>
      </p:sp>
      <p:sp>
        <p:nvSpPr>
          <p:cNvPr id="4" name="Rectangle 3"/>
          <p:cNvSpPr/>
          <p:nvPr/>
        </p:nvSpPr>
        <p:spPr>
          <a:xfrm>
            <a:off x="539552" y="1285600"/>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a. </a:t>
            </a:r>
            <a:r>
              <a:rPr lang="en-GB" sz="2800" b="1" i="1" dirty="0" err="1">
                <a:latin typeface="Times New Roman" pitchFamily="18" charset="0"/>
                <a:cs typeface="Times New Roman" pitchFamily="18" charset="0"/>
              </a:rPr>
              <a:t>Bản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chất</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giai</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cấp</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endParaRPr lang="en-US" sz="2800" b="1" i="1" dirty="0">
              <a:latin typeface="Times New Roman" pitchFamily="18" charset="0"/>
              <a:cs typeface="Times New Roman" pitchFamily="18" charset="0"/>
            </a:endParaRPr>
          </a:p>
        </p:txBody>
      </p:sp>
      <p:sp>
        <p:nvSpPr>
          <p:cNvPr id="6" name="Rectangle 19"/>
          <p:cNvSpPr>
            <a:spLocks noChangeArrowheads="1"/>
          </p:cNvSpPr>
          <p:nvPr/>
        </p:nvSpPr>
        <p:spPr bwMode="auto">
          <a:xfrm>
            <a:off x="562022" y="3825044"/>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algn="just">
              <a:buFontTx/>
              <a:buChar char="-"/>
              <a:defRPr/>
            </a:pP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Toàn</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tâm</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toàn</a:t>
            </a:r>
            <a:r>
              <a:rPr lang="en-GB" sz="2800" spc="-80" dirty="0">
                <a:latin typeface="Times New Roman" pitchFamily="18" charset="0"/>
                <a:cs typeface="Times New Roman" pitchFamily="18" charset="0"/>
              </a:rPr>
              <a:t> ý </a:t>
            </a:r>
            <a:r>
              <a:rPr lang="en-GB" sz="2800" spc="-80" dirty="0" err="1">
                <a:latin typeface="Times New Roman" pitchFamily="18" charset="0"/>
                <a:cs typeface="Times New Roman" pitchFamily="18" charset="0"/>
              </a:rPr>
              <a:t>phục</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vụ</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lợi</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ích</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nguyện</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vọng</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của</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dân</a:t>
            </a:r>
            <a:endParaRPr lang="en-GB" sz="2800" spc="-80" dirty="0">
              <a:latin typeface="Times New Roman" pitchFamily="18" charset="0"/>
              <a:cs typeface="Times New Roman" pitchFamily="18" charset="0"/>
            </a:endParaRPr>
          </a:p>
        </p:txBody>
      </p:sp>
      <p:sp>
        <p:nvSpPr>
          <p:cNvPr id="10" name="Rectangle 9"/>
          <p:cNvSpPr/>
          <p:nvPr/>
        </p:nvSpPr>
        <p:spPr>
          <a:xfrm>
            <a:off x="539552" y="1916832"/>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b.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của</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sp>
        <p:nvSpPr>
          <p:cNvPr id="14" name="Rectangle 13"/>
          <p:cNvSpPr>
            <a:spLocks noChangeArrowheads="1"/>
          </p:cNvSpPr>
          <p:nvPr/>
        </p:nvSpPr>
        <p:spPr bwMode="auto">
          <a:xfrm>
            <a:off x="3383868" y="4473116"/>
            <a:ext cx="5109690" cy="1815882"/>
          </a:xfrm>
          <a:prstGeom prst="rect">
            <a:avLst/>
          </a:prstGeom>
          <a:solidFill>
            <a:srgbClr val="FFFF99"/>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spc="-40" dirty="0">
                <a:latin typeface="Times New Roman" pitchFamily="18" charset="0"/>
                <a:cs typeface="Times New Roman" pitchFamily="18" charset="0"/>
              </a:rPr>
              <a:t>“</a:t>
            </a:r>
            <a:r>
              <a:rPr lang="vi-VN" sz="2800" spc="-40" dirty="0">
                <a:latin typeface="Times New Roman" pitchFamily="18" charset="0"/>
                <a:cs typeface="Times New Roman" pitchFamily="18" charset="0"/>
              </a:rPr>
              <a:t>cơ quan của Chính phủ từ toàn quốc cho đến các làng, đều là công bộc của dân,</a:t>
            </a:r>
            <a:r>
              <a:rPr lang="en-US" sz="2800" spc="-40" dirty="0">
                <a:latin typeface="Times New Roman" pitchFamily="18" charset="0"/>
                <a:cs typeface="Times New Roman" pitchFamily="18" charset="0"/>
              </a:rPr>
              <a:t>…</a:t>
            </a:r>
            <a:r>
              <a:rPr lang="vi-VN" sz="2800" spc="-40" dirty="0">
                <a:latin typeface="Times New Roman" pitchFamily="18" charset="0"/>
                <a:cs typeface="Times New Roman" pitchFamily="18" charset="0"/>
              </a:rPr>
              <a:t> chứ không phải để đè đầu dân</a:t>
            </a:r>
            <a:r>
              <a:rPr lang="en-US" sz="2800" spc="-40" dirty="0">
                <a:latin typeface="Times New Roman" pitchFamily="18" charset="0"/>
                <a:cs typeface="Times New Roman" pitchFamily="18" charset="0"/>
              </a:rPr>
              <a:t>” </a:t>
            </a:r>
            <a:r>
              <a:rPr lang="en-US" sz="2000" i="1" spc="-40" dirty="0">
                <a:latin typeface="Times New Roman" pitchFamily="18" charset="0"/>
                <a:cs typeface="Times New Roman" pitchFamily="18" charset="0"/>
              </a:rPr>
              <a:t>HCM, 2011, t.4, tr.64</a:t>
            </a:r>
          </a:p>
        </p:txBody>
      </p:sp>
      <p:sp>
        <p:nvSpPr>
          <p:cNvPr id="11" name="Rectangle 10"/>
          <p:cNvSpPr/>
          <p:nvPr/>
        </p:nvSpPr>
        <p:spPr>
          <a:xfrm>
            <a:off x="539552" y="2545740"/>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c.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do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sp>
        <p:nvSpPr>
          <p:cNvPr id="12" name="Rectangle 11"/>
          <p:cNvSpPr/>
          <p:nvPr/>
        </p:nvSpPr>
        <p:spPr>
          <a:xfrm>
            <a:off x="539552" y="3176972"/>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d.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vì</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37" y="4509519"/>
            <a:ext cx="2742723" cy="1743075"/>
          </a:xfrm>
          <a:prstGeom prst="rect">
            <a:avLst/>
          </a:prstGeom>
          <a:noFill/>
          <a:ln>
            <a:noFill/>
          </a:ln>
          <a:effectLst>
            <a:prstShdw prst="shdw17" dist="17961" dir="2700000">
              <a:schemeClr val="accent1">
                <a:gamma/>
                <a:shade val="60000"/>
                <a:invGamma/>
              </a:schemeClr>
            </a:prstShdw>
          </a:effectLst>
          <a:scene3d>
            <a:camera prst="orthographicFront"/>
            <a:lightRig rig="threePt" dir="t"/>
          </a:scene3d>
          <a:sp3d>
            <a:bevelT prst="convex"/>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1633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nodeType="afterGroup">
                            <p:stCondLst>
                              <p:cond delay="500"/>
                            </p:stCondLst>
                            <p:childTnLst>
                              <p:par>
                                <p:cTn id="14" presetID="21" presetClass="entr" presetSubtype="4" fill="hold" nodeType="afterEffect">
                                  <p:stCondLst>
                                    <p:cond delay="500"/>
                                  </p:stCondLst>
                                  <p:childTnLst>
                                    <p:set>
                                      <p:cBhvr>
                                        <p:cTn id="15" dur="1" fill="hold">
                                          <p:stCondLst>
                                            <p:cond delay="0"/>
                                          </p:stCondLst>
                                        </p:cTn>
                                        <p:tgtEl>
                                          <p:spTgt spid="135170"/>
                                        </p:tgtEl>
                                        <p:attrNameLst>
                                          <p:attrName>style.visibility</p:attrName>
                                        </p:attrNameLst>
                                      </p:cBhvr>
                                      <p:to>
                                        <p:strVal val="visible"/>
                                      </p:to>
                                    </p:set>
                                    <p:animEffect transition="in" filter="wheel(4)">
                                      <p:cBhvr>
                                        <p:cTn id="16" dur="2000"/>
                                        <p:tgtEl>
                                          <p:spTgt spid="135170"/>
                                        </p:tgtEl>
                                      </p:cBhvr>
                                    </p:animEffect>
                                  </p:childTnLst>
                                </p:cTn>
                              </p:par>
                            </p:childTnLst>
                          </p:cTn>
                        </p:par>
                        <p:par>
                          <p:cTn id="17" fill="hold" nodeType="afterGroup">
                            <p:stCondLst>
                              <p:cond delay="3000"/>
                            </p:stCondLst>
                            <p:childTnLst>
                              <p:par>
                                <p:cTn id="18" presetID="42" presetClass="entr" presetSubtype="0" fill="hold" nodeType="afterEffect">
                                  <p:stCondLst>
                                    <p:cond delay="25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9"/>
          <p:cNvSpPr>
            <a:spLocks noChangeArrowheads="1"/>
          </p:cNvSpPr>
          <p:nvPr/>
        </p:nvSpPr>
        <p:spPr bwMode="auto">
          <a:xfrm>
            <a:off x="562022" y="1304764"/>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algn="just">
              <a:buFontTx/>
              <a:buChar char="-"/>
              <a:defRPr/>
            </a:pP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Toàn</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tâm</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toàn</a:t>
            </a:r>
            <a:r>
              <a:rPr lang="en-GB" sz="2800" spc="-80" dirty="0">
                <a:latin typeface="Times New Roman" pitchFamily="18" charset="0"/>
                <a:cs typeface="Times New Roman" pitchFamily="18" charset="0"/>
              </a:rPr>
              <a:t> ý </a:t>
            </a:r>
            <a:r>
              <a:rPr lang="en-GB" sz="2800" spc="-80" dirty="0" err="1">
                <a:latin typeface="Times New Roman" pitchFamily="18" charset="0"/>
                <a:cs typeface="Times New Roman" pitchFamily="18" charset="0"/>
              </a:rPr>
              <a:t>phục</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vụ</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lợi</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ích</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nguyện</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vọng</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của</a:t>
            </a:r>
            <a:r>
              <a:rPr lang="en-GB" sz="2800" spc="-80" dirty="0">
                <a:latin typeface="Times New Roman" pitchFamily="18" charset="0"/>
                <a:cs typeface="Times New Roman" pitchFamily="18" charset="0"/>
              </a:rPr>
              <a:t> </a:t>
            </a:r>
            <a:r>
              <a:rPr lang="en-GB" sz="2800" spc="-80" dirty="0" err="1">
                <a:latin typeface="Times New Roman" pitchFamily="18" charset="0"/>
                <a:cs typeface="Times New Roman" pitchFamily="18" charset="0"/>
              </a:rPr>
              <a:t>dân</a:t>
            </a:r>
            <a:endParaRPr lang="en-GB" sz="2800" spc="-80" dirty="0">
              <a:latin typeface="Times New Roman" pitchFamily="18" charset="0"/>
              <a:cs typeface="Times New Roman" pitchFamily="18" charset="0"/>
            </a:endParaRPr>
          </a:p>
        </p:txBody>
      </p:sp>
      <p:sp>
        <p:nvSpPr>
          <p:cNvPr id="12" name="Rectangle 11"/>
          <p:cNvSpPr/>
          <p:nvPr/>
        </p:nvSpPr>
        <p:spPr>
          <a:xfrm>
            <a:off x="539552" y="620688"/>
            <a:ext cx="7924800" cy="523220"/>
          </a:xfrm>
          <a:prstGeom prst="rect">
            <a:avLst/>
          </a:prstGeom>
          <a:solidFill>
            <a:schemeClr val="accent6">
              <a:lumMod val="40000"/>
              <a:lumOff val="60000"/>
            </a:schemeClr>
          </a:solidFill>
          <a:scene3d>
            <a:camera prst="orthographicFront"/>
            <a:lightRig rig="threePt" dir="t"/>
          </a:scene3d>
          <a:sp3d>
            <a:bevelT w="152400" h="50800" prst="softRound"/>
          </a:sp3d>
        </p:spPr>
        <p:txBody>
          <a:bodyPr>
            <a:spAutoFit/>
          </a:bodyPr>
          <a:lstStyle/>
          <a:p>
            <a:pPr algn="just">
              <a:defRPr/>
            </a:pPr>
            <a:r>
              <a:rPr lang="en-GB" sz="2800" b="1" i="1" dirty="0">
                <a:latin typeface="Times New Roman" pitchFamily="18" charset="0"/>
                <a:cs typeface="Times New Roman" pitchFamily="18" charset="0"/>
              </a:rPr>
              <a:t>d. </a:t>
            </a:r>
            <a:r>
              <a:rPr lang="en-GB" sz="2800" b="1" i="1" dirty="0" err="1">
                <a:latin typeface="Times New Roman" pitchFamily="18" charset="0"/>
                <a:cs typeface="Times New Roman" pitchFamily="18" charset="0"/>
              </a:rPr>
              <a:t>Nhà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nước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vì</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nhân</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dân</a:t>
            </a:r>
            <a:endParaRPr lang="en-US" sz="2800" b="1" i="1" dirty="0">
              <a:latin typeface="Times New Roman" pitchFamily="18" charset="0"/>
              <a:cs typeface="Times New Roman" pitchFamily="18" charset="0"/>
            </a:endParaRPr>
          </a:p>
        </p:txBody>
      </p:sp>
      <p:sp>
        <p:nvSpPr>
          <p:cNvPr id="13" name="Rectangle 19"/>
          <p:cNvSpPr>
            <a:spLocks noChangeArrowheads="1"/>
          </p:cNvSpPr>
          <p:nvPr/>
        </p:nvSpPr>
        <p:spPr bwMode="auto">
          <a:xfrm>
            <a:off x="575556" y="1952836"/>
            <a:ext cx="7904838" cy="523220"/>
          </a:xfrm>
          <a:prstGeom prst="rect">
            <a:avLst/>
          </a:prstGeom>
          <a:solidFill>
            <a:schemeClr val="accent3">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14300" prst="hardEdge"/>
          </a:sp3d>
        </p:spPr>
        <p:txBody>
          <a:bodyPr anchor="ctr">
            <a:spAutoFit/>
          </a:bodyPr>
          <a:lstStyle/>
          <a:p>
            <a:pPr>
              <a:buFont typeface="Arial" charset="0"/>
              <a:buNone/>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Cán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bộ</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người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lãnh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đạo</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công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bộc</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của</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endParaRPr lang="en-US" sz="2800" dirty="0">
              <a:latin typeface="Times New Roman" pitchFamily="18" charset="0"/>
              <a:cs typeface="Times New Roman" pitchFamily="18" charset="0"/>
            </a:endParaRPr>
          </a:p>
        </p:txBody>
      </p:sp>
      <p:sp>
        <p:nvSpPr>
          <p:cNvPr id="18" name="Rectangle 5"/>
          <p:cNvSpPr>
            <a:spLocks noChangeArrowheads="1"/>
          </p:cNvSpPr>
          <p:nvPr/>
        </p:nvSpPr>
        <p:spPr bwMode="auto">
          <a:xfrm>
            <a:off x="2381220" y="2777623"/>
            <a:ext cx="4527612" cy="935038"/>
          </a:xfrm>
          <a:prstGeom prst="rect">
            <a:avLst/>
          </a:prstGeom>
          <a:solidFill>
            <a:srgbClr val="FFFFCC"/>
          </a:solidFill>
          <a:ln w="38100">
            <a:solidFill>
              <a:schemeClr val="bg1"/>
            </a:solidFill>
            <a:miter lim="800000"/>
            <a:headEnd/>
            <a:tailEnd/>
          </a:ln>
          <a:scene3d>
            <a:camera prst="orthographicFront"/>
            <a:lightRig rig="threePt" dir="t"/>
          </a:scene3d>
          <a:sp3d>
            <a:bevelT prst="convex"/>
          </a:sp3d>
        </p:spPr>
        <p:txBody>
          <a:bodyPr/>
          <a:lstStyle/>
          <a:p>
            <a:pPr marL="0" lvl="1" indent="55563" algn="ctr">
              <a:lnSpc>
                <a:spcPct val="90000"/>
              </a:lnSpc>
              <a:spcBef>
                <a:spcPct val="20000"/>
              </a:spcBef>
              <a:buClr>
                <a:schemeClr val="folHlink"/>
              </a:buClr>
              <a:buSzPct val="85000"/>
              <a:defRPr/>
            </a:pPr>
            <a:r>
              <a:rPr lang="vi-VN" sz="2600" b="1" dirty="0">
                <a:solidFill>
                  <a:srgbClr val="CC0000"/>
                </a:solidFill>
                <a:latin typeface="+mj-lt"/>
              </a:rPr>
              <a:t>Người nhắc nhở cán bộ phải</a:t>
            </a:r>
            <a:r>
              <a:rPr lang="en-US" sz="2600" b="1" dirty="0">
                <a:solidFill>
                  <a:srgbClr val="CC0000"/>
                </a:solidFill>
                <a:latin typeface="+mj-lt"/>
              </a:rPr>
              <a:t> </a:t>
            </a:r>
            <a:r>
              <a:rPr lang="vi-VN" sz="2600" b="1" dirty="0">
                <a:solidFill>
                  <a:srgbClr val="CC0000"/>
                </a:solidFill>
                <a:latin typeface="+mj-lt"/>
              </a:rPr>
              <a:t>làm thế nào để xứng đáng</a:t>
            </a:r>
          </a:p>
        </p:txBody>
      </p:sp>
      <p:sp>
        <p:nvSpPr>
          <p:cNvPr id="19" name="Rectangle 7"/>
          <p:cNvSpPr>
            <a:spLocks noChangeArrowheads="1"/>
          </p:cNvSpPr>
          <p:nvPr/>
        </p:nvSpPr>
        <p:spPr bwMode="auto">
          <a:xfrm>
            <a:off x="5119688" y="6011863"/>
            <a:ext cx="327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sz="1800" b="1" i="1">
                <a:latin typeface="Times New Roman" pitchFamily="18" charset="0"/>
                <a:cs typeface="Times New Roman" pitchFamily="18" charset="0"/>
              </a:rPr>
              <a:t>Bút tích Di chúc của Hồ Chủ tịch</a:t>
            </a:r>
          </a:p>
        </p:txBody>
      </p:sp>
      <p:sp>
        <p:nvSpPr>
          <p:cNvPr id="20" name="WordArt 8"/>
          <p:cNvSpPr>
            <a:spLocks noChangeArrowheads="1" noChangeShapeType="1" noTextEdit="1"/>
          </p:cNvSpPr>
          <p:nvPr/>
        </p:nvSpPr>
        <p:spPr bwMode="auto">
          <a:xfrm>
            <a:off x="1103265" y="3786705"/>
            <a:ext cx="7185066" cy="2152644"/>
          </a:xfrm>
          <a:prstGeom prst="rect">
            <a:avLst/>
          </a:prstGeom>
          <a:solidFill>
            <a:srgbClr val="FFFFCC"/>
          </a:solidFill>
          <a:scene3d>
            <a:camera prst="orthographicFront"/>
            <a:lightRig rig="threePt" dir="t"/>
          </a:scene3d>
          <a:sp3d>
            <a:bevelT prst="angle"/>
          </a:sp3d>
        </p:spPr>
        <p:txBody>
          <a:bodyPr wrap="none" fromWordArt="1">
            <a:prstTxWarp prst="textFadeUp">
              <a:avLst>
                <a:gd name="adj" fmla="val 11749"/>
              </a:avLst>
            </a:prstTxWarp>
          </a:bodyPr>
          <a:lstStyle/>
          <a:p>
            <a:pPr algn="ctr">
              <a:defRPr/>
            </a:pPr>
            <a:r>
              <a:rPr lang="en-US" sz="1800" b="1" kern="1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a:cs typeface="Arial"/>
              </a:rPr>
              <a:t>VỪA  LÀ NGƯỜI LÃNH ĐẠO, </a:t>
            </a:r>
          </a:p>
          <a:p>
            <a:pPr algn="ctr">
              <a:defRPr/>
            </a:pPr>
            <a:r>
              <a:rPr lang="en-US" sz="1800" b="1" kern="1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a:cs typeface="Arial"/>
              </a:rPr>
              <a:t>VỪA LÀ NGƯỜI ĐẦY TỚ</a:t>
            </a:r>
          </a:p>
          <a:p>
            <a:pPr algn="ctr">
              <a:defRPr/>
            </a:pPr>
            <a:r>
              <a:rPr lang="en-US" sz="1800" b="1" kern="10"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a:cs typeface="Arial"/>
              </a:rPr>
              <a:t>THẬT TRUNG THÀNH CỦA NHÂN DÂN</a:t>
            </a:r>
          </a:p>
        </p:txBody>
      </p:sp>
      <p:sp>
        <p:nvSpPr>
          <p:cNvPr id="21" name="Oval 9"/>
          <p:cNvSpPr>
            <a:spLocks noChangeArrowheads="1"/>
          </p:cNvSpPr>
          <p:nvPr/>
        </p:nvSpPr>
        <p:spPr bwMode="auto">
          <a:xfrm>
            <a:off x="395288" y="2564904"/>
            <a:ext cx="1981200" cy="2743200"/>
          </a:xfrm>
          <a:prstGeom prst="ellipse">
            <a:avLst/>
          </a:prstGeom>
          <a:blipFill dpi="0" rotWithShape="1">
            <a:blip r:embed="rId2" cstate="print"/>
            <a:srcRect/>
            <a:stretch>
              <a:fillRect/>
            </a:stretch>
          </a:blipFill>
          <a:ln w="38100">
            <a:solidFill>
              <a:srgbClr val="FF3300"/>
            </a:solidFill>
            <a:round/>
            <a:headEnd/>
            <a:tailEnd/>
          </a:ln>
          <a:scene3d>
            <a:camera prst="orthographicFront"/>
            <a:lightRig rig="threePt" dir="t"/>
          </a:scene3d>
          <a:sp3d>
            <a:bevelT prst="slope"/>
          </a:sp3d>
        </p:spPr>
        <p:txBody>
          <a:bodyPr wrap="none" anchor="ctr"/>
          <a:lstStyle/>
          <a:p>
            <a:pPr>
              <a:defRPr/>
            </a:pPr>
            <a:endParaRPr lang="en-US"/>
          </a:p>
        </p:txBody>
      </p:sp>
      <p:pic>
        <p:nvPicPr>
          <p:cNvPr id="22" name="Picture 21" descr="Buttichdichuc"/>
          <p:cNvPicPr>
            <a:picLocks noChangeAspect="1" noChangeArrowheads="1"/>
          </p:cNvPicPr>
          <p:nvPr/>
        </p:nvPicPr>
        <p:blipFill>
          <a:blip r:embed="rId3" cstate="print">
            <a:lum bright="-6000" contrast="12000"/>
          </a:blip>
          <a:srcRect/>
          <a:stretch>
            <a:fillRect/>
          </a:stretch>
        </p:blipFill>
        <p:spPr bwMode="auto">
          <a:xfrm>
            <a:off x="6908832" y="2689692"/>
            <a:ext cx="1768475" cy="2446338"/>
          </a:xfrm>
          <a:prstGeom prst="rect">
            <a:avLst/>
          </a:prstGeom>
          <a:ln>
            <a:noFill/>
          </a:ln>
          <a:effectLst>
            <a:outerShdw blurRad="292100" dist="139700" dir="2700000" algn="tl" rotWithShape="0">
              <a:srgbClr val="333333">
                <a:alpha val="65000"/>
              </a:srgbClr>
            </a:outerShdw>
            <a:reflection blurRad="6350" stA="50000" endA="300" endPos="55500" dist="50800" dir="5400000" sy="-100000" algn="bl" rotWithShape="0"/>
          </a:effectLst>
          <a:scene3d>
            <a:camera prst="orthographicFront"/>
            <a:lightRig rig="threePt" dir="t"/>
          </a:scene3d>
          <a:sp3d>
            <a:bevelT prst="slope"/>
          </a:sp3d>
        </p:spPr>
      </p:pic>
    </p:spTree>
    <p:extLst>
      <p:ext uri="{BB962C8B-B14F-4D97-AF65-F5344CB8AC3E}">
        <p14:creationId xmlns:p14="http://schemas.microsoft.com/office/powerpoint/2010/main" val="162355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1000"/>
                                        <p:tgtEl>
                                          <p:spTgt spid="13"/>
                                        </p:tgtEl>
                                      </p:cBhvr>
                                    </p:animEffect>
                                  </p:childTnLst>
                                </p:cTn>
                              </p:par>
                            </p:childTnLst>
                          </p:cTn>
                        </p:par>
                        <p:par>
                          <p:cTn id="8" fill="hold" nodeType="afterGroup">
                            <p:stCondLst>
                              <p:cond delay="1000"/>
                            </p:stCondLst>
                            <p:childTnLst>
                              <p:par>
                                <p:cTn id="9" presetID="13" presetClass="entr" presetSubtype="16"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plus(in)">
                                      <p:cBhvr>
                                        <p:cTn id="11" dur="2000"/>
                                        <p:tgtEl>
                                          <p:spTgt spid="18"/>
                                        </p:tgtEl>
                                      </p:cBhvr>
                                    </p:animEffect>
                                  </p:childTnLst>
                                </p:cTn>
                              </p:par>
                            </p:childTnLst>
                          </p:cTn>
                        </p:par>
                        <p:par>
                          <p:cTn id="12" fill="hold" nodeType="afterGroup">
                            <p:stCondLst>
                              <p:cond delay="3500"/>
                            </p:stCondLst>
                            <p:childTnLst>
                              <p:par>
                                <p:cTn id="13" presetID="47" presetClass="entr" presetSubtype="0" fill="hold" nodeType="after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childTnLst>
                          </p:cTn>
                        </p:par>
                        <p:par>
                          <p:cTn id="18" fill="hold" nodeType="afterGroup">
                            <p:stCondLst>
                              <p:cond delay="4750"/>
                            </p:stCondLst>
                            <p:childTnLst>
                              <p:par>
                                <p:cTn id="19" presetID="47" presetClass="entr" presetSubtype="0" fill="hold" nodeType="afterEffect">
                                  <p:stCondLst>
                                    <p:cond delay="25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6000"/>
                            </p:stCondLst>
                            <p:childTnLst>
                              <p:par>
                                <p:cTn id="25" presetID="23" presetClass="entr" presetSubtype="16" fill="hold" nodeType="afterEffect">
                                  <p:stCondLst>
                                    <p:cond delay="25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ppt_w</p:attrName>
                                        </p:attrNameLst>
                                      </p:cBhvr>
                                      <p:tavLst>
                                        <p:tav tm="0">
                                          <p:val>
                                            <p:fltVal val="0"/>
                                          </p:val>
                                        </p:tav>
                                        <p:tav tm="100000">
                                          <p:val>
                                            <p:strVal val="#ppt_w"/>
                                          </p:val>
                                        </p:tav>
                                      </p:tavLst>
                                    </p:anim>
                                    <p:anim calcmode="lin" valueType="num">
                                      <p:cBhvr>
                                        <p:cTn id="28" dur="1000" fill="hold"/>
                                        <p:tgtEl>
                                          <p:spTgt spid="20"/>
                                        </p:tgtEl>
                                        <p:attrNameLst>
                                          <p:attrName>ppt_h</p:attrName>
                                        </p:attrNameLst>
                                      </p:cBhvr>
                                      <p:tavLst>
                                        <p:tav tm="0">
                                          <p:val>
                                            <p:fltVal val="0"/>
                                          </p:val>
                                        </p:tav>
                                        <p:tav tm="100000">
                                          <p:val>
                                            <p:strVal val="#ppt_h"/>
                                          </p:val>
                                        </p:tav>
                                      </p:tavLst>
                                    </p:anim>
                                  </p:childTnLst>
                                </p:cTn>
                              </p:par>
                            </p:childTnLst>
                          </p:cTn>
                        </p:par>
                        <p:par>
                          <p:cTn id="29" fill="hold" nodeType="afterGroup">
                            <p:stCondLst>
                              <p:cond delay="7250"/>
                            </p:stCondLst>
                            <p:childTnLst>
                              <p:par>
                                <p:cTn id="30" presetID="5" presetClass="entr" presetSubtype="10" fill="hold" grpId="0" nodeType="afterEffect">
                                  <p:stCondLst>
                                    <p:cond delay="250"/>
                                  </p:stCondLst>
                                  <p:childTnLst>
                                    <p:set>
                                      <p:cBhvr>
                                        <p:cTn id="31" dur="1" fill="hold">
                                          <p:stCondLst>
                                            <p:cond delay="0"/>
                                          </p:stCondLst>
                                        </p:cTn>
                                        <p:tgtEl>
                                          <p:spTgt spid="19"/>
                                        </p:tgtEl>
                                        <p:attrNameLst>
                                          <p:attrName>style.visibility</p:attrName>
                                        </p:attrNameLst>
                                      </p:cBhvr>
                                      <p:to>
                                        <p:strVal val="visible"/>
                                      </p:to>
                                    </p:set>
                                    <p:animEffect transition="in" filter="checkerboard(across)">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2" descr="D:\anh\doc Tuyen ngon DL.jpg"/>
          <p:cNvPicPr>
            <a:picLocks noChangeAspect="1" noChangeArrowheads="1"/>
          </p:cNvPicPr>
          <p:nvPr/>
        </p:nvPicPr>
        <p:blipFill>
          <a:blip r:embed="rId2" cstate="print"/>
          <a:srcRect/>
          <a:stretch>
            <a:fillRect/>
          </a:stretch>
        </p:blipFill>
        <p:spPr bwMode="auto">
          <a:xfrm>
            <a:off x="5040052" y="1127714"/>
            <a:ext cx="3329300" cy="1841380"/>
          </a:xfrm>
          <a:prstGeom prst="rect">
            <a:avLst/>
          </a:prstGeom>
          <a:noFill/>
          <a:scene3d>
            <a:camera prst="orthographicFront"/>
            <a:lightRig rig="threePt" dir="t"/>
          </a:scene3d>
          <a:sp3d>
            <a:bevelT prst="slope"/>
          </a:sp3d>
        </p:spPr>
      </p:pic>
      <p:pic>
        <p:nvPicPr>
          <p:cNvPr id="209923" name="Picture 3" descr="D:\anh\xe tăng húcđổ cổng dinh Dộc Lập2.jpg"/>
          <p:cNvPicPr>
            <a:picLocks noChangeAspect="1" noChangeArrowheads="1"/>
          </p:cNvPicPr>
          <p:nvPr/>
        </p:nvPicPr>
        <p:blipFill>
          <a:blip r:embed="rId3" cstate="print"/>
          <a:srcRect/>
          <a:stretch>
            <a:fillRect/>
          </a:stretch>
        </p:blipFill>
        <p:spPr bwMode="auto">
          <a:xfrm>
            <a:off x="5041924" y="3071386"/>
            <a:ext cx="3363940" cy="1545746"/>
          </a:xfrm>
          <a:prstGeom prst="rect">
            <a:avLst/>
          </a:prstGeom>
          <a:noFill/>
          <a:scene3d>
            <a:camera prst="orthographicFront"/>
            <a:lightRig rig="threePt" dir="t"/>
          </a:scene3d>
          <a:sp3d>
            <a:bevelT prst="slope"/>
          </a:sp3d>
        </p:spPr>
      </p:pic>
      <p:pic>
        <p:nvPicPr>
          <p:cNvPr id="209924" name="Picture 4" descr="D:\anh\Xô Viết nghệ tĩnh.jpg"/>
          <p:cNvPicPr>
            <a:picLocks noChangeAspect="1" noChangeArrowheads="1"/>
          </p:cNvPicPr>
          <p:nvPr/>
        </p:nvPicPr>
        <p:blipFill>
          <a:blip r:embed="rId4" cstate="print"/>
          <a:srcRect/>
          <a:stretch>
            <a:fillRect/>
          </a:stretch>
        </p:blipFill>
        <p:spPr bwMode="auto">
          <a:xfrm>
            <a:off x="829818" y="1119333"/>
            <a:ext cx="3169037" cy="1813248"/>
          </a:xfrm>
          <a:prstGeom prst="rect">
            <a:avLst/>
          </a:prstGeom>
          <a:noFill/>
          <a:scene3d>
            <a:camera prst="orthographicFront"/>
            <a:lightRig rig="threePt" dir="t"/>
          </a:scene3d>
          <a:sp3d>
            <a:bevelT prst="slope"/>
          </a:sp3d>
        </p:spPr>
      </p:pic>
      <p:pic>
        <p:nvPicPr>
          <p:cNvPr id="209925" name="Picture 5" descr="D:\anh\chiến thắng Điện Biên Phủ.jpg"/>
          <p:cNvPicPr>
            <a:picLocks noChangeAspect="1" noChangeArrowheads="1"/>
          </p:cNvPicPr>
          <p:nvPr/>
        </p:nvPicPr>
        <p:blipFill>
          <a:blip r:embed="rId5" cstate="print"/>
          <a:srcRect/>
          <a:stretch>
            <a:fillRect/>
          </a:stretch>
        </p:blipFill>
        <p:spPr bwMode="auto">
          <a:xfrm>
            <a:off x="774648" y="3061836"/>
            <a:ext cx="3221288" cy="1554214"/>
          </a:xfrm>
          <a:prstGeom prst="rect">
            <a:avLst/>
          </a:prstGeom>
          <a:noFill/>
          <a:scene3d>
            <a:camera prst="orthographicFront"/>
            <a:lightRig rig="threePt" dir="t"/>
          </a:scene3d>
          <a:sp3d>
            <a:bevelT prst="slope"/>
          </a:sp3d>
        </p:spPr>
      </p:pic>
      <p:pic>
        <p:nvPicPr>
          <p:cNvPr id="209926" name="Picture 6" descr="D:\anh\Đại hội VI.jpg"/>
          <p:cNvPicPr>
            <a:picLocks noChangeAspect="1" noChangeArrowheads="1"/>
          </p:cNvPicPr>
          <p:nvPr/>
        </p:nvPicPr>
        <p:blipFill>
          <a:blip r:embed="rId6" cstate="print"/>
          <a:srcRect/>
          <a:stretch>
            <a:fillRect/>
          </a:stretch>
        </p:blipFill>
        <p:spPr bwMode="auto">
          <a:xfrm>
            <a:off x="758037" y="4754839"/>
            <a:ext cx="2517819" cy="1518477"/>
          </a:xfrm>
          <a:prstGeom prst="rect">
            <a:avLst/>
          </a:prstGeom>
          <a:noFill/>
          <a:scene3d>
            <a:camera prst="orthographicFront"/>
            <a:lightRig rig="threePt" dir="t"/>
          </a:scene3d>
          <a:sp3d>
            <a:bevelT prst="slope"/>
          </a:sp3d>
        </p:spPr>
      </p:pic>
      <p:sp>
        <p:nvSpPr>
          <p:cNvPr id="8" name="Rectangle 7"/>
          <p:cNvSpPr/>
          <p:nvPr/>
        </p:nvSpPr>
        <p:spPr>
          <a:xfrm>
            <a:off x="1944832" y="555067"/>
            <a:ext cx="6623612" cy="461665"/>
          </a:xfrm>
          <a:prstGeom prst="rect">
            <a:avLst/>
          </a:prstGeom>
          <a:solidFill>
            <a:srgbClr val="FFFFCC"/>
          </a:solidFill>
          <a:scene3d>
            <a:camera prst="orthographicFront"/>
            <a:lightRig rig="threePt" dir="t"/>
          </a:scene3d>
          <a:sp3d>
            <a:bevelT w="139700" prst="cross"/>
          </a:sp3d>
        </p:spPr>
        <p:txBody>
          <a:bodyPr>
            <a:spAutoFit/>
          </a:bodyPr>
          <a:lstStyle/>
          <a:p>
            <a:pPr algn="ctr">
              <a:defRPr/>
            </a:pPr>
            <a:r>
              <a:rPr lang="en-US" dirty="0" err="1">
                <a:latin typeface="Times New Roman" pitchFamily="18" charset="0"/>
                <a:cs typeface="Times New Roman" pitchFamily="18" charset="0"/>
              </a:rPr>
              <a:t>Đảng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duy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lãnh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đạo</a:t>
            </a:r>
            <a:r>
              <a:rPr lang="en-US" dirty="0">
                <a:latin typeface="Times New Roman" pitchFamily="18" charset="0"/>
                <a:cs typeface="Times New Roman" pitchFamily="18" charset="0"/>
              </a:rPr>
              <a:t> CMVN </a:t>
            </a:r>
            <a:r>
              <a:rPr lang="en-US" dirty="0" err="1">
                <a:latin typeface="Times New Roman" pitchFamily="18" charset="0"/>
                <a:cs typeface="Times New Roman" pitchFamily="18" charset="0"/>
              </a:rPr>
              <a:t>thắng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lợi</a:t>
            </a:r>
            <a:endParaRPr lang="en-US" dirty="0">
              <a:latin typeface="Times New Roman" pitchFamily="18" charset="0"/>
              <a:cs typeface="Times New Roman" pitchFamily="18" charset="0"/>
            </a:endParaRPr>
          </a:p>
        </p:txBody>
      </p:sp>
      <p:pic>
        <p:nvPicPr>
          <p:cNvPr id="1372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3868" y="4786127"/>
            <a:ext cx="2376264" cy="1464083"/>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39700" prst="cross"/>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2140" y="4810050"/>
            <a:ext cx="2592288" cy="1452236"/>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39700" prst="cross"/>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6"/>
          <p:cNvSpPr>
            <a:spLocks noChangeArrowheads="1"/>
          </p:cNvSpPr>
          <p:nvPr/>
        </p:nvSpPr>
        <p:spPr bwMode="auto">
          <a:xfrm>
            <a:off x="505274" y="493512"/>
            <a:ext cx="1366426" cy="523220"/>
          </a:xfrm>
          <a:prstGeom prst="rect">
            <a:avLst/>
          </a:prstGeom>
          <a:solidFill>
            <a:srgbClr val="92D050"/>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dirty="0">
                <a:latin typeface="+mj-lt"/>
              </a:rPr>
              <a:t>- </a:t>
            </a:r>
            <a:r>
              <a:rPr lang="en-US" sz="2800" dirty="0" err="1">
                <a:latin typeface="+mj-lt"/>
              </a:rPr>
              <a:t>Vai</a:t>
            </a:r>
            <a:r>
              <a:rPr lang="en-US" sz="2800" dirty="0">
                <a:latin typeface="+mj-lt"/>
              </a:rPr>
              <a:t> </a:t>
            </a:r>
            <a:r>
              <a:rPr lang="en-US" sz="2800" dirty="0" err="1">
                <a:latin typeface="+mj-lt"/>
              </a:rPr>
              <a:t>trò</a:t>
            </a:r>
            <a:endParaRPr lang="en-US" sz="2800" dirty="0">
              <a:latin typeface="+mj-lt"/>
            </a:endParaRPr>
          </a:p>
        </p:txBody>
      </p:sp>
      <p:cxnSp>
        <p:nvCxnSpPr>
          <p:cNvPr id="3" name="Straight Connector 2"/>
          <p:cNvCxnSpPr/>
          <p:nvPr/>
        </p:nvCxnSpPr>
        <p:spPr>
          <a:xfrm>
            <a:off x="4500563" y="1412875"/>
            <a:ext cx="0" cy="2987675"/>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079193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par>
                          <p:cTn id="8" fill="hold" nodeType="afterGroup">
                            <p:stCondLst>
                              <p:cond delay="500"/>
                            </p:stCondLst>
                            <p:childTnLst>
                              <p:par>
                                <p:cTn id="9" presetID="3" presetClass="entr" presetSubtype="10" fill="hold"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nodeType="afterGroup">
                            <p:stCondLst>
                              <p:cond delay="1250"/>
                            </p:stCondLst>
                            <p:childTnLst>
                              <p:par>
                                <p:cTn id="13" presetID="8" presetClass="entr" presetSubtype="16" fill="hold" nodeType="afterEffect">
                                  <p:stCondLst>
                                    <p:cond delay="500"/>
                                  </p:stCondLst>
                                  <p:childTnLst>
                                    <p:set>
                                      <p:cBhvr>
                                        <p:cTn id="14" dur="1" fill="hold">
                                          <p:stCondLst>
                                            <p:cond delay="0"/>
                                          </p:stCondLst>
                                        </p:cTn>
                                        <p:tgtEl>
                                          <p:spTgt spid="209924"/>
                                        </p:tgtEl>
                                        <p:attrNameLst>
                                          <p:attrName>style.visibility</p:attrName>
                                        </p:attrNameLst>
                                      </p:cBhvr>
                                      <p:to>
                                        <p:strVal val="visible"/>
                                      </p:to>
                                    </p:set>
                                    <p:animEffect transition="in" filter="diamond(in)">
                                      <p:cBhvr>
                                        <p:cTn id="15" dur="2000"/>
                                        <p:tgtEl>
                                          <p:spTgt spid="209924"/>
                                        </p:tgtEl>
                                      </p:cBhvr>
                                    </p:animEffect>
                                  </p:childTnLst>
                                </p:cTn>
                              </p:par>
                            </p:childTnLst>
                          </p:cTn>
                        </p:par>
                        <p:par>
                          <p:cTn id="16" fill="hold" nodeType="afterGroup">
                            <p:stCondLst>
                              <p:cond delay="3750"/>
                            </p:stCondLst>
                            <p:childTnLst>
                              <p:par>
                                <p:cTn id="17" presetID="16" presetClass="entr" presetSubtype="26" fill="hold" nodeType="afterEffect">
                                  <p:stCondLst>
                                    <p:cond delay="250"/>
                                  </p:stCondLst>
                                  <p:childTnLst>
                                    <p:set>
                                      <p:cBhvr>
                                        <p:cTn id="18" dur="1" fill="hold">
                                          <p:stCondLst>
                                            <p:cond delay="0"/>
                                          </p:stCondLst>
                                        </p:cTn>
                                        <p:tgtEl>
                                          <p:spTgt spid="3"/>
                                        </p:tgtEl>
                                        <p:attrNameLst>
                                          <p:attrName>style.visibility</p:attrName>
                                        </p:attrNameLst>
                                      </p:cBhvr>
                                      <p:to>
                                        <p:strVal val="visible"/>
                                      </p:to>
                                    </p:set>
                                    <p:animEffect transition="in" filter="barn(inHorizontal)">
                                      <p:cBhvr>
                                        <p:cTn id="19" dur="500"/>
                                        <p:tgtEl>
                                          <p:spTgt spid="3"/>
                                        </p:tgtEl>
                                      </p:cBhvr>
                                    </p:animEffect>
                                  </p:childTnLst>
                                </p:cTn>
                              </p:par>
                            </p:childTnLst>
                          </p:cTn>
                        </p:par>
                        <p:par>
                          <p:cTn id="20" fill="hold" nodeType="afterGroup">
                            <p:stCondLst>
                              <p:cond delay="4500"/>
                            </p:stCondLst>
                            <p:childTnLst>
                              <p:par>
                                <p:cTn id="21" presetID="4" presetClass="entr" presetSubtype="16" fill="hold" nodeType="afterEffect">
                                  <p:stCondLst>
                                    <p:cond delay="500"/>
                                  </p:stCondLst>
                                  <p:childTnLst>
                                    <p:set>
                                      <p:cBhvr>
                                        <p:cTn id="22" dur="1" fill="hold">
                                          <p:stCondLst>
                                            <p:cond delay="0"/>
                                          </p:stCondLst>
                                        </p:cTn>
                                        <p:tgtEl>
                                          <p:spTgt spid="209922"/>
                                        </p:tgtEl>
                                        <p:attrNameLst>
                                          <p:attrName>style.visibility</p:attrName>
                                        </p:attrNameLst>
                                      </p:cBhvr>
                                      <p:to>
                                        <p:strVal val="visible"/>
                                      </p:to>
                                    </p:set>
                                    <p:animEffect transition="in" filter="box(in)">
                                      <p:cBhvr>
                                        <p:cTn id="23" dur="500"/>
                                        <p:tgtEl>
                                          <p:spTgt spid="209922"/>
                                        </p:tgtEl>
                                      </p:cBhvr>
                                    </p:animEffect>
                                  </p:childTnLst>
                                </p:cTn>
                              </p:par>
                            </p:childTnLst>
                          </p:cTn>
                        </p:par>
                        <p:par>
                          <p:cTn id="24" fill="hold" nodeType="afterGroup">
                            <p:stCondLst>
                              <p:cond delay="5500"/>
                            </p:stCondLst>
                            <p:childTnLst>
                              <p:par>
                                <p:cTn id="25" presetID="18" presetClass="entr" presetSubtype="6" fill="hold" nodeType="afterEffect">
                                  <p:stCondLst>
                                    <p:cond delay="500"/>
                                  </p:stCondLst>
                                  <p:childTnLst>
                                    <p:set>
                                      <p:cBhvr>
                                        <p:cTn id="26" dur="1" fill="hold">
                                          <p:stCondLst>
                                            <p:cond delay="0"/>
                                          </p:stCondLst>
                                        </p:cTn>
                                        <p:tgtEl>
                                          <p:spTgt spid="209925"/>
                                        </p:tgtEl>
                                        <p:attrNameLst>
                                          <p:attrName>style.visibility</p:attrName>
                                        </p:attrNameLst>
                                      </p:cBhvr>
                                      <p:to>
                                        <p:strVal val="visible"/>
                                      </p:to>
                                    </p:set>
                                    <p:animEffect transition="in" filter="strips(downRight)">
                                      <p:cBhvr>
                                        <p:cTn id="27" dur="500"/>
                                        <p:tgtEl>
                                          <p:spTgt spid="209925"/>
                                        </p:tgtEl>
                                      </p:cBhvr>
                                    </p:animEffect>
                                  </p:childTnLst>
                                </p:cTn>
                              </p:par>
                            </p:childTnLst>
                          </p:cTn>
                        </p:par>
                        <p:par>
                          <p:cTn id="28" fill="hold" nodeType="afterGroup">
                            <p:stCondLst>
                              <p:cond delay="6500"/>
                            </p:stCondLst>
                            <p:childTnLst>
                              <p:par>
                                <p:cTn id="29" presetID="18" presetClass="entr" presetSubtype="12" fill="hold" nodeType="afterEffect">
                                  <p:stCondLst>
                                    <p:cond delay="500"/>
                                  </p:stCondLst>
                                  <p:childTnLst>
                                    <p:set>
                                      <p:cBhvr>
                                        <p:cTn id="30" dur="1" fill="hold">
                                          <p:stCondLst>
                                            <p:cond delay="0"/>
                                          </p:stCondLst>
                                        </p:cTn>
                                        <p:tgtEl>
                                          <p:spTgt spid="209923"/>
                                        </p:tgtEl>
                                        <p:attrNameLst>
                                          <p:attrName>style.visibility</p:attrName>
                                        </p:attrNameLst>
                                      </p:cBhvr>
                                      <p:to>
                                        <p:strVal val="visible"/>
                                      </p:to>
                                    </p:set>
                                    <p:animEffect transition="in" filter="strips(downLeft)">
                                      <p:cBhvr>
                                        <p:cTn id="31" dur="500"/>
                                        <p:tgtEl>
                                          <p:spTgt spid="209923"/>
                                        </p:tgtEl>
                                      </p:cBhvr>
                                    </p:animEffect>
                                  </p:childTnLst>
                                </p:cTn>
                              </p:par>
                            </p:childTnLst>
                          </p:cTn>
                        </p:par>
                        <p:par>
                          <p:cTn id="32" fill="hold" nodeType="afterGroup">
                            <p:stCondLst>
                              <p:cond delay="7500"/>
                            </p:stCondLst>
                            <p:childTnLst>
                              <p:par>
                                <p:cTn id="33" presetID="12" presetClass="entr" presetSubtype="8" fill="hold" nodeType="afterEffect">
                                  <p:stCondLst>
                                    <p:cond delay="500"/>
                                  </p:stCondLst>
                                  <p:childTnLst>
                                    <p:set>
                                      <p:cBhvr>
                                        <p:cTn id="34" dur="1" fill="hold">
                                          <p:stCondLst>
                                            <p:cond delay="0"/>
                                          </p:stCondLst>
                                        </p:cTn>
                                        <p:tgtEl>
                                          <p:spTgt spid="209926"/>
                                        </p:tgtEl>
                                        <p:attrNameLst>
                                          <p:attrName>style.visibility</p:attrName>
                                        </p:attrNameLst>
                                      </p:cBhvr>
                                      <p:to>
                                        <p:strVal val="visible"/>
                                      </p:to>
                                    </p:set>
                                    <p:animEffect transition="in" filter="slide(fromLeft)">
                                      <p:cBhvr>
                                        <p:cTn id="35" dur="500"/>
                                        <p:tgtEl>
                                          <p:spTgt spid="209926"/>
                                        </p:tgtEl>
                                      </p:cBhvr>
                                    </p:animEffect>
                                  </p:childTnLst>
                                </p:cTn>
                              </p:par>
                            </p:childTnLst>
                          </p:cTn>
                        </p:par>
                        <p:par>
                          <p:cTn id="36" fill="hold" nodeType="afterGroup">
                            <p:stCondLst>
                              <p:cond delay="8500"/>
                            </p:stCondLst>
                            <p:childTnLst>
                              <p:par>
                                <p:cTn id="37" presetID="6" presetClass="entr" presetSubtype="16" fill="hold" nodeType="afterEffect">
                                  <p:stCondLst>
                                    <p:cond delay="500"/>
                                  </p:stCondLst>
                                  <p:childTnLst>
                                    <p:set>
                                      <p:cBhvr>
                                        <p:cTn id="38" dur="1" fill="hold">
                                          <p:stCondLst>
                                            <p:cond delay="0"/>
                                          </p:stCondLst>
                                        </p:cTn>
                                        <p:tgtEl>
                                          <p:spTgt spid="137219"/>
                                        </p:tgtEl>
                                        <p:attrNameLst>
                                          <p:attrName>style.visibility</p:attrName>
                                        </p:attrNameLst>
                                      </p:cBhvr>
                                      <p:to>
                                        <p:strVal val="visible"/>
                                      </p:to>
                                    </p:set>
                                    <p:animEffect transition="in" filter="circle(in)">
                                      <p:cBhvr>
                                        <p:cTn id="39" dur="2000"/>
                                        <p:tgtEl>
                                          <p:spTgt spid="137219"/>
                                        </p:tgtEl>
                                      </p:cBhvr>
                                    </p:animEffect>
                                  </p:childTnLst>
                                </p:cTn>
                              </p:par>
                            </p:childTnLst>
                          </p:cTn>
                        </p:par>
                        <p:par>
                          <p:cTn id="40" fill="hold" nodeType="afterGroup">
                            <p:stCondLst>
                              <p:cond delay="11000"/>
                            </p:stCondLst>
                            <p:childTnLst>
                              <p:par>
                                <p:cTn id="41" presetID="21" presetClass="entr" presetSubtype="1" fill="hold" nodeType="afterEffect">
                                  <p:stCondLst>
                                    <p:cond delay="500"/>
                                  </p:stCondLst>
                                  <p:childTnLst>
                                    <p:set>
                                      <p:cBhvr>
                                        <p:cTn id="42" dur="1" fill="hold">
                                          <p:stCondLst>
                                            <p:cond delay="0"/>
                                          </p:stCondLst>
                                        </p:cTn>
                                        <p:tgtEl>
                                          <p:spTgt spid="137220"/>
                                        </p:tgtEl>
                                        <p:attrNameLst>
                                          <p:attrName>style.visibility</p:attrName>
                                        </p:attrNameLst>
                                      </p:cBhvr>
                                      <p:to>
                                        <p:strVal val="visible"/>
                                      </p:to>
                                    </p:set>
                                    <p:animEffect transition="in" filter="wheel(1)">
                                      <p:cBhvr>
                                        <p:cTn id="43" dur="2000"/>
                                        <p:tgtEl>
                                          <p:spTgt spid="137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6"/>
          <p:cNvSpPr>
            <a:spLocks noChangeArrowheads="1"/>
          </p:cNvSpPr>
          <p:nvPr/>
        </p:nvSpPr>
        <p:spPr bwMode="auto">
          <a:xfrm>
            <a:off x="577282" y="638689"/>
            <a:ext cx="2194518" cy="954107"/>
          </a:xfrm>
          <a:prstGeom prst="rect">
            <a:avLst/>
          </a:prstGeom>
          <a:solidFill>
            <a:srgbClr val="92D050"/>
          </a:solidFill>
          <a:ln w="9525">
            <a:noFill/>
            <a:miter lim="800000"/>
            <a:headEnd/>
            <a:tailEnd/>
          </a:ln>
          <a:scene3d>
            <a:camera prst="orthographicFront"/>
            <a:lightRig rig="threePt" dir="t"/>
          </a:scene3d>
          <a:sp3d>
            <a:bevelT w="152400" h="50800" prst="softRound"/>
          </a:sp3d>
        </p:spPr>
        <p:txBody>
          <a:bodyPr>
            <a:spAutoFit/>
          </a:bodyPr>
          <a:lstStyle/>
          <a:p>
            <a:pPr algn="ctr">
              <a:defRPr/>
            </a:pPr>
            <a:r>
              <a:rPr lang="en-US" sz="2800" dirty="0">
                <a:latin typeface="+mj-lt"/>
              </a:rPr>
              <a:t>- </a:t>
            </a:r>
            <a:r>
              <a:rPr lang="en-US" sz="2800" dirty="0" err="1">
                <a:latin typeface="+mj-lt"/>
              </a:rPr>
              <a:t>Về</a:t>
            </a:r>
            <a:r>
              <a:rPr lang="en-US" sz="2800" dirty="0">
                <a:latin typeface="+mj-lt"/>
              </a:rPr>
              <a:t> </a:t>
            </a:r>
            <a:r>
              <a:rPr lang="en-US" sz="2800" dirty="0" err="1">
                <a:latin typeface="+mj-lt"/>
              </a:rPr>
              <a:t>sự</a:t>
            </a:r>
            <a:r>
              <a:rPr lang="en-US" sz="2800" dirty="0">
                <a:latin typeface="+mj-lt"/>
              </a:rPr>
              <a:t> </a:t>
            </a:r>
            <a:r>
              <a:rPr lang="en-US" sz="2800" dirty="0" err="1">
                <a:latin typeface="+mj-lt"/>
              </a:rPr>
              <a:t>ra</a:t>
            </a:r>
            <a:r>
              <a:rPr lang="en-US" sz="2800" dirty="0">
                <a:latin typeface="+mj-lt"/>
              </a:rPr>
              <a:t> </a:t>
            </a:r>
            <a:r>
              <a:rPr lang="en-US" sz="2800" dirty="0" err="1">
                <a:latin typeface="+mj-lt"/>
              </a:rPr>
              <a:t>đời</a:t>
            </a:r>
            <a:r>
              <a:rPr lang="en-US" sz="2800" dirty="0">
                <a:latin typeface="+mj-lt"/>
              </a:rPr>
              <a:t> </a:t>
            </a:r>
            <a:r>
              <a:rPr lang="en-US" sz="2800" dirty="0" err="1">
                <a:latin typeface="+mj-lt"/>
              </a:rPr>
              <a:t>của</a:t>
            </a:r>
            <a:r>
              <a:rPr lang="en-US" sz="2800" dirty="0">
                <a:latin typeface="+mj-lt"/>
              </a:rPr>
              <a:t> </a:t>
            </a:r>
            <a:r>
              <a:rPr lang="en-US" sz="2800" dirty="0" err="1">
                <a:latin typeface="+mj-lt"/>
              </a:rPr>
              <a:t>Đảng</a:t>
            </a:r>
            <a:endParaRPr lang="en-US" sz="2800" dirty="0">
              <a:latin typeface="+mj-lt"/>
            </a:endParaRPr>
          </a:p>
        </p:txBody>
      </p:sp>
      <p:grpSp>
        <p:nvGrpSpPr>
          <p:cNvPr id="18437" name="Group 1"/>
          <p:cNvGrpSpPr>
            <a:grpSpLocks/>
          </p:cNvGrpSpPr>
          <p:nvPr/>
        </p:nvGrpSpPr>
        <p:grpSpPr bwMode="auto">
          <a:xfrm>
            <a:off x="2987675" y="620713"/>
            <a:ext cx="5761038" cy="3508375"/>
            <a:chOff x="756925" y="1996911"/>
            <a:chExt cx="8063241" cy="4205418"/>
          </a:xfrm>
        </p:grpSpPr>
        <p:sp>
          <p:nvSpPr>
            <p:cNvPr id="5" name="Rectangle 66"/>
            <p:cNvSpPr>
              <a:spLocks noChangeArrowheads="1"/>
            </p:cNvSpPr>
            <p:nvPr/>
          </p:nvSpPr>
          <p:spPr bwMode="auto">
            <a:xfrm>
              <a:off x="1367095" y="2806750"/>
              <a:ext cx="3113948" cy="669478"/>
            </a:xfrm>
            <a:prstGeom prst="rect">
              <a:avLst/>
            </a:prstGeom>
            <a:solidFill>
              <a:srgbClr val="FFFF66"/>
            </a:solidFill>
            <a:ln w="9525">
              <a:noFill/>
              <a:miter lim="800000"/>
              <a:headEnd/>
              <a:tailEnd/>
            </a:ln>
            <a:effectLst/>
            <a:scene3d>
              <a:camera prst="orthographicFront"/>
              <a:lightRig rig="threePt" dir="t"/>
            </a:scene3d>
            <a:sp3d>
              <a:bevelT w="152400" h="50800" prst="softRound"/>
            </a:sp3d>
          </p:spPr>
          <p:txBody>
            <a:bodyPr wrap="none" anchor="ctr"/>
            <a:lstStyle/>
            <a:p>
              <a:pPr algn="ctr">
                <a:defRPr/>
              </a:pPr>
              <a:r>
                <a:rPr lang="en-US" sz="2000" b="1" dirty="0" err="1">
                  <a:solidFill>
                    <a:srgbClr val="FF3300"/>
                  </a:solidFill>
                  <a:effectLst>
                    <a:outerShdw blurRad="38100" dist="38100" dir="2700000" algn="tl">
                      <a:srgbClr val="C0C0C0"/>
                    </a:outerShdw>
                  </a:effectLst>
                  <a:latin typeface="Arial" pitchFamily="34" charset="0"/>
                  <a:cs typeface="Arial" pitchFamily="34" charset="0"/>
                </a:rPr>
                <a:t>Quy</a:t>
              </a:r>
              <a:r>
                <a:rPr lang="en-US" sz="2000" b="1" dirty="0">
                  <a:solidFill>
                    <a:srgbClr val="FF3300"/>
                  </a:solidFill>
                  <a:effectLst>
                    <a:outerShdw blurRad="38100" dist="38100" dir="2700000" algn="tl">
                      <a:srgbClr val="C0C0C0"/>
                    </a:outerShdw>
                  </a:effectLst>
                  <a:latin typeface="Arial" pitchFamily="34" charset="0"/>
                  <a:cs typeface="Arial" pitchFamily="34" charset="0"/>
                </a:rPr>
                <a:t> </a:t>
              </a:r>
              <a:r>
                <a:rPr lang="en-US" sz="2000" b="1" dirty="0" err="1">
                  <a:solidFill>
                    <a:srgbClr val="FF3300"/>
                  </a:solidFill>
                  <a:effectLst>
                    <a:outerShdw blurRad="38100" dist="38100" dir="2700000" algn="tl">
                      <a:srgbClr val="C0C0C0"/>
                    </a:outerShdw>
                  </a:effectLst>
                  <a:latin typeface="Arial" pitchFamily="34" charset="0"/>
                  <a:cs typeface="Arial" pitchFamily="34" charset="0"/>
                </a:rPr>
                <a:t>lu</a:t>
              </a:r>
              <a:r>
                <a:rPr lang="en-US" sz="2000" b="1" dirty="0" err="1">
                  <a:solidFill>
                    <a:srgbClr val="FF3300"/>
                  </a:solidFill>
                  <a:effectLst>
                    <a:outerShdw blurRad="38100" dist="38100" dir="2700000" algn="tl">
                      <a:srgbClr val="C0C0C0"/>
                    </a:outerShdw>
                  </a:effectLst>
                  <a:latin typeface="Arial" pitchFamily="34" charset="0"/>
                  <a:cs typeface="+mn-cs"/>
                </a:rPr>
                <a:t>ật</a:t>
              </a:r>
              <a:r>
                <a:rPr lang="en-US" sz="2000" b="1" dirty="0">
                  <a:solidFill>
                    <a:srgbClr val="FF3300"/>
                  </a:solidFill>
                  <a:effectLst>
                    <a:outerShdw blurRad="38100" dist="38100" dir="2700000" algn="tl">
                      <a:srgbClr val="C0C0C0"/>
                    </a:outerShdw>
                  </a:effectLst>
                  <a:latin typeface="Arial" pitchFamily="34" charset="0"/>
                  <a:cs typeface="+mn-cs"/>
                </a:rPr>
                <a:t> </a:t>
              </a:r>
              <a:r>
                <a:rPr lang="en-US" sz="2000" b="1" dirty="0" err="1">
                  <a:solidFill>
                    <a:srgbClr val="FF3300"/>
                  </a:solidFill>
                  <a:effectLst>
                    <a:outerShdw blurRad="38100" dist="38100" dir="2700000" algn="tl">
                      <a:srgbClr val="C0C0C0"/>
                    </a:outerShdw>
                  </a:effectLst>
                  <a:latin typeface="Arial" pitchFamily="34" charset="0"/>
                  <a:cs typeface="+mn-cs"/>
                </a:rPr>
                <a:t>chung</a:t>
              </a:r>
              <a:endParaRPr lang="en-US" sz="2000" b="1" dirty="0">
                <a:solidFill>
                  <a:srgbClr val="FF3300"/>
                </a:solidFill>
                <a:effectLst>
                  <a:outerShdw blurRad="38100" dist="38100" dir="2700000" algn="tl">
                    <a:srgbClr val="C0C0C0"/>
                  </a:outerShdw>
                </a:effectLst>
                <a:latin typeface="Arial" pitchFamily="34" charset="0"/>
                <a:cs typeface="+mn-cs"/>
              </a:endParaRPr>
            </a:p>
          </p:txBody>
        </p:sp>
        <p:grpSp>
          <p:nvGrpSpPr>
            <p:cNvPr id="16405" name="Group 45"/>
            <p:cNvGrpSpPr>
              <a:grpSpLocks/>
            </p:cNvGrpSpPr>
            <p:nvPr/>
          </p:nvGrpSpPr>
          <p:grpSpPr bwMode="auto">
            <a:xfrm>
              <a:off x="756925" y="1996911"/>
              <a:ext cx="4177327" cy="3294237"/>
              <a:chOff x="863" y="1335"/>
              <a:chExt cx="2362" cy="2140"/>
            </a:xfrm>
          </p:grpSpPr>
          <p:sp>
            <p:nvSpPr>
              <p:cNvPr id="7" name="Rectangle 46"/>
              <p:cNvSpPr>
                <a:spLocks noChangeArrowheads="1"/>
              </p:cNvSpPr>
              <p:nvPr/>
            </p:nvSpPr>
            <p:spPr bwMode="auto">
              <a:xfrm>
                <a:off x="1383" y="1335"/>
                <a:ext cx="1452" cy="407"/>
              </a:xfrm>
              <a:prstGeom prst="rect">
                <a:avLst/>
              </a:prstGeom>
              <a:solidFill>
                <a:schemeClr val="accent6">
                  <a:lumMod val="40000"/>
                  <a:lumOff val="60000"/>
                </a:schemeClr>
              </a:solidFill>
              <a:ln w="38100">
                <a:noFill/>
                <a:miter lim="800000"/>
                <a:headEnd/>
                <a:tailEnd/>
              </a:ln>
              <a:scene3d>
                <a:camera prst="orthographicFront"/>
                <a:lightRig rig="threePt" dir="t"/>
              </a:scene3d>
              <a:sp3d>
                <a:bevelT w="152400" h="50800" prst="softRound"/>
              </a:sp3d>
            </p:spPr>
            <p:txBody>
              <a:bodyPr wrap="none" anchor="ctr"/>
              <a:lstStyle/>
              <a:p>
                <a:pPr algn="ctr">
                  <a:defRPr/>
                </a:pPr>
                <a:r>
                  <a:rPr lang="en-US" sz="1500" b="1" dirty="0">
                    <a:cs typeface="+mn-cs"/>
                  </a:rPr>
                  <a:t>ĐẢNG CỘNG SẢN</a:t>
                </a:r>
              </a:p>
            </p:txBody>
          </p:sp>
          <p:sp>
            <p:nvSpPr>
              <p:cNvPr id="18475" name="Oval 47"/>
              <p:cNvSpPr>
                <a:spLocks noChangeArrowheads="1"/>
              </p:cNvSpPr>
              <p:nvPr/>
            </p:nvSpPr>
            <p:spPr bwMode="auto">
              <a:xfrm>
                <a:off x="863" y="2296"/>
                <a:ext cx="1207" cy="1179"/>
              </a:xfrm>
              <a:prstGeom prst="ellipse">
                <a:avLst/>
              </a:prstGeom>
              <a:solidFill>
                <a:schemeClr val="accent3">
                  <a:lumMod val="20000"/>
                  <a:lumOff val="80000"/>
                </a:schemeClr>
              </a:solidFill>
              <a:ln w="38100">
                <a:solidFill>
                  <a:srgbClr val="0000FF"/>
                </a:solidFill>
                <a:round/>
                <a:headEnd/>
                <a:tailEnd/>
              </a:ln>
              <a:scene3d>
                <a:camera prst="orthographicFront"/>
                <a:lightRig rig="threePt" dir="t"/>
              </a:scene3d>
              <a:sp3d>
                <a:bevelT w="152400" h="50800" prst="softRound"/>
              </a:sp3d>
            </p:spPr>
            <p:txBody>
              <a:bodyPr wrap="none" anchor="ctr"/>
              <a:lstStyle/>
              <a:p>
                <a:pPr algn="ctr">
                  <a:defRPr/>
                </a:pPr>
                <a:r>
                  <a:rPr lang="en-US" sz="1800" b="1" dirty="0">
                    <a:solidFill>
                      <a:srgbClr val="FF0101"/>
                    </a:solidFill>
                    <a:cs typeface="+mn-cs"/>
                  </a:rPr>
                  <a:t>CHỦ NGHĨA </a:t>
                </a:r>
              </a:p>
              <a:p>
                <a:pPr algn="ctr">
                  <a:defRPr/>
                </a:pPr>
                <a:r>
                  <a:rPr lang="en-US" sz="1800" b="1" dirty="0">
                    <a:solidFill>
                      <a:srgbClr val="FF0101"/>
                    </a:solidFill>
                    <a:cs typeface="+mn-cs"/>
                  </a:rPr>
                  <a:t>MÁC LÊNIN</a:t>
                </a:r>
              </a:p>
            </p:txBody>
          </p:sp>
          <p:sp>
            <p:nvSpPr>
              <p:cNvPr id="18476" name="Oval 48"/>
              <p:cNvSpPr>
                <a:spLocks noChangeArrowheads="1"/>
              </p:cNvSpPr>
              <p:nvPr/>
            </p:nvSpPr>
            <p:spPr bwMode="auto">
              <a:xfrm>
                <a:off x="2018" y="2296"/>
                <a:ext cx="1207" cy="1179"/>
              </a:xfrm>
              <a:prstGeom prst="ellipse">
                <a:avLst/>
              </a:prstGeom>
              <a:solidFill>
                <a:schemeClr val="accent3">
                  <a:lumMod val="20000"/>
                  <a:lumOff val="80000"/>
                </a:schemeClr>
              </a:solidFill>
              <a:ln w="38100">
                <a:solidFill>
                  <a:srgbClr val="0000FF"/>
                </a:solidFill>
                <a:round/>
                <a:headEnd/>
                <a:tailEnd/>
              </a:ln>
              <a:scene3d>
                <a:camera prst="orthographicFront"/>
                <a:lightRig rig="threePt" dir="t"/>
              </a:scene3d>
              <a:sp3d>
                <a:bevelT w="152400" h="50800" prst="softRound"/>
              </a:sp3d>
            </p:spPr>
            <p:txBody>
              <a:bodyPr wrap="none" anchor="ctr"/>
              <a:lstStyle/>
              <a:p>
                <a:pPr algn="ctr">
                  <a:defRPr/>
                </a:pPr>
                <a:r>
                  <a:rPr lang="en-US" sz="1600" b="1" dirty="0">
                    <a:solidFill>
                      <a:srgbClr val="FF0101"/>
                    </a:solidFill>
                    <a:cs typeface="+mn-cs"/>
                  </a:rPr>
                  <a:t>PHONG </a:t>
                </a:r>
              </a:p>
              <a:p>
                <a:pPr algn="ctr">
                  <a:defRPr/>
                </a:pPr>
                <a:r>
                  <a:rPr lang="en-US" sz="1600" b="1" dirty="0">
                    <a:solidFill>
                      <a:srgbClr val="FF0101"/>
                    </a:solidFill>
                    <a:cs typeface="+mn-cs"/>
                  </a:rPr>
                  <a:t>TRÀO</a:t>
                </a:r>
              </a:p>
              <a:p>
                <a:pPr algn="ctr">
                  <a:defRPr/>
                </a:pPr>
                <a:r>
                  <a:rPr lang="en-US" sz="1600" b="1" dirty="0">
                    <a:solidFill>
                      <a:srgbClr val="FF0101"/>
                    </a:solidFill>
                    <a:cs typeface="+mn-cs"/>
                  </a:rPr>
                  <a:t> CÔNG NHÂN</a:t>
                </a:r>
              </a:p>
            </p:txBody>
          </p:sp>
          <p:sp>
            <p:nvSpPr>
              <p:cNvPr id="18477" name="Line 49"/>
              <p:cNvSpPr>
                <a:spLocks noChangeShapeType="1"/>
              </p:cNvSpPr>
              <p:nvPr/>
            </p:nvSpPr>
            <p:spPr bwMode="auto">
              <a:xfrm flipH="1">
                <a:off x="1008" y="2110"/>
                <a:ext cx="182" cy="0"/>
              </a:xfrm>
              <a:prstGeom prst="line">
                <a:avLst/>
              </a:prstGeom>
              <a:noFill/>
              <a:ln w="38100">
                <a:solidFill>
                  <a:srgbClr val="0000FF"/>
                </a:solidFill>
                <a:round/>
                <a:headEnd/>
                <a:tailEn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sp>
            <p:nvSpPr>
              <p:cNvPr id="18478" name="Line 50"/>
              <p:cNvSpPr>
                <a:spLocks noChangeShapeType="1"/>
              </p:cNvSpPr>
              <p:nvPr/>
            </p:nvSpPr>
            <p:spPr bwMode="auto">
              <a:xfrm flipV="1">
                <a:off x="978" y="1503"/>
                <a:ext cx="0" cy="648"/>
              </a:xfrm>
              <a:prstGeom prst="line">
                <a:avLst/>
              </a:prstGeom>
              <a:noFill/>
              <a:ln w="38100">
                <a:solidFill>
                  <a:srgbClr val="0000FF"/>
                </a:solidFill>
                <a:round/>
                <a:headEnd/>
                <a:tailEn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sp>
            <p:nvSpPr>
              <p:cNvPr id="18479" name="Line 51"/>
              <p:cNvSpPr>
                <a:spLocks noChangeShapeType="1"/>
              </p:cNvSpPr>
              <p:nvPr/>
            </p:nvSpPr>
            <p:spPr bwMode="auto">
              <a:xfrm>
                <a:off x="1008" y="1402"/>
                <a:ext cx="375" cy="0"/>
              </a:xfrm>
              <a:prstGeom prst="line">
                <a:avLst/>
              </a:prstGeom>
              <a:noFill/>
              <a:ln w="38100">
                <a:solidFill>
                  <a:srgbClr val="0000FF"/>
                </a:solidFill>
                <a:round/>
                <a:headEnd/>
                <a:tailEnd type="triangle" w="med" len="me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sp>
            <p:nvSpPr>
              <p:cNvPr id="18480" name="Line 52"/>
              <p:cNvSpPr>
                <a:spLocks noChangeShapeType="1"/>
              </p:cNvSpPr>
              <p:nvPr/>
            </p:nvSpPr>
            <p:spPr bwMode="auto">
              <a:xfrm flipH="1">
                <a:off x="2978" y="2110"/>
                <a:ext cx="182" cy="0"/>
              </a:xfrm>
              <a:prstGeom prst="line">
                <a:avLst/>
              </a:prstGeom>
              <a:noFill/>
              <a:ln w="38100">
                <a:solidFill>
                  <a:srgbClr val="0000FF"/>
                </a:solidFill>
                <a:round/>
                <a:headEnd/>
                <a:tailEn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sp>
            <p:nvSpPr>
              <p:cNvPr id="18481" name="Line 53"/>
              <p:cNvSpPr>
                <a:spLocks noChangeShapeType="1"/>
              </p:cNvSpPr>
              <p:nvPr/>
            </p:nvSpPr>
            <p:spPr bwMode="auto">
              <a:xfrm flipH="1" flipV="1">
                <a:off x="3115" y="1503"/>
                <a:ext cx="0" cy="648"/>
              </a:xfrm>
              <a:prstGeom prst="line">
                <a:avLst/>
              </a:prstGeom>
              <a:noFill/>
              <a:ln w="38100">
                <a:solidFill>
                  <a:srgbClr val="0000FF"/>
                </a:solidFill>
                <a:round/>
                <a:headEnd/>
                <a:tailEn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sp>
            <p:nvSpPr>
              <p:cNvPr id="18482" name="Line 54"/>
              <p:cNvSpPr>
                <a:spLocks noChangeShapeType="1"/>
              </p:cNvSpPr>
              <p:nvPr/>
            </p:nvSpPr>
            <p:spPr bwMode="auto">
              <a:xfrm flipV="1">
                <a:off x="2834" y="1531"/>
                <a:ext cx="308" cy="10"/>
              </a:xfrm>
              <a:prstGeom prst="line">
                <a:avLst/>
              </a:prstGeom>
              <a:noFill/>
              <a:ln w="38100">
                <a:solidFill>
                  <a:srgbClr val="0000FF"/>
                </a:solidFill>
                <a:round/>
                <a:headEnd type="arrow" w="med" len="med"/>
                <a:tailEn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grpSp>
        <p:grpSp>
          <p:nvGrpSpPr>
            <p:cNvPr id="16406" name="Group 55"/>
            <p:cNvGrpSpPr>
              <a:grpSpLocks/>
            </p:cNvGrpSpPr>
            <p:nvPr/>
          </p:nvGrpSpPr>
          <p:grpSpPr bwMode="auto">
            <a:xfrm>
              <a:off x="1804337" y="5300747"/>
              <a:ext cx="2819019" cy="427677"/>
              <a:chOff x="1404" y="2888"/>
              <a:chExt cx="1594" cy="430"/>
            </a:xfrm>
          </p:grpSpPr>
          <p:sp>
            <p:nvSpPr>
              <p:cNvPr id="18469" name="Line 56"/>
              <p:cNvSpPr>
                <a:spLocks noChangeShapeType="1"/>
              </p:cNvSpPr>
              <p:nvPr/>
            </p:nvSpPr>
            <p:spPr bwMode="auto">
              <a:xfrm>
                <a:off x="1404" y="3138"/>
                <a:ext cx="1594" cy="0"/>
              </a:xfrm>
              <a:prstGeom prst="line">
                <a:avLst/>
              </a:prstGeom>
              <a:noFill/>
              <a:ln w="38100">
                <a:solidFill>
                  <a:srgbClr val="0000FF"/>
                </a:solidFill>
                <a:round/>
                <a:headEnd/>
                <a:tailEnd type="triangle" w="med" len="me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sp>
            <p:nvSpPr>
              <p:cNvPr id="18470" name="Line 57"/>
              <p:cNvSpPr>
                <a:spLocks noChangeShapeType="1"/>
              </p:cNvSpPr>
              <p:nvPr/>
            </p:nvSpPr>
            <p:spPr bwMode="auto">
              <a:xfrm>
                <a:off x="1407" y="2888"/>
                <a:ext cx="8" cy="430"/>
              </a:xfrm>
              <a:prstGeom prst="line">
                <a:avLst/>
              </a:prstGeom>
              <a:noFill/>
              <a:ln w="38100">
                <a:solidFill>
                  <a:srgbClr val="0000FF"/>
                </a:solidFill>
                <a:round/>
                <a:headEnd/>
                <a:tailEn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sp>
            <p:nvSpPr>
              <p:cNvPr id="18471" name="Line 58"/>
              <p:cNvSpPr>
                <a:spLocks noChangeShapeType="1"/>
              </p:cNvSpPr>
              <p:nvPr/>
            </p:nvSpPr>
            <p:spPr bwMode="auto">
              <a:xfrm flipH="1">
                <a:off x="2504" y="2888"/>
                <a:ext cx="0" cy="430"/>
              </a:xfrm>
              <a:prstGeom prst="line">
                <a:avLst/>
              </a:prstGeom>
              <a:noFill/>
              <a:ln w="38100">
                <a:solidFill>
                  <a:srgbClr val="0000FF"/>
                </a:solidFill>
                <a:round/>
                <a:headEnd/>
                <a:tailEn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grpSp>
        <p:sp>
          <p:nvSpPr>
            <p:cNvPr id="20" name="Rectangle 60"/>
            <p:cNvSpPr>
              <a:spLocks noChangeArrowheads="1"/>
            </p:cNvSpPr>
            <p:nvPr/>
          </p:nvSpPr>
          <p:spPr bwMode="auto">
            <a:xfrm>
              <a:off x="4623794" y="5254183"/>
              <a:ext cx="2405738" cy="948146"/>
            </a:xfrm>
            <a:prstGeom prst="rect">
              <a:avLst/>
            </a:prstGeom>
            <a:blipFill dpi="0" rotWithShape="1">
              <a:blip r:embed="rId3" cstate="print"/>
              <a:srcRect/>
              <a:stretch>
                <a:fillRect/>
              </a:stretch>
            </a:blipFill>
            <a:ln w="38100">
              <a:solidFill>
                <a:srgbClr val="FF3300"/>
              </a:solidFill>
              <a:miter lim="800000"/>
              <a:headEnd/>
              <a:tailEnd/>
            </a:ln>
            <a:scene3d>
              <a:camera prst="orthographicFront"/>
              <a:lightRig rig="threePt" dir="t"/>
            </a:scene3d>
            <a:sp3d>
              <a:bevelT w="152400" h="50800" prst="softRound"/>
            </a:sp3d>
          </p:spPr>
          <p:txBody>
            <a:bodyPr wrap="none" anchor="ctr"/>
            <a:lstStyle/>
            <a:p>
              <a:pPr algn="ctr">
                <a:defRPr/>
              </a:pPr>
              <a:endParaRPr lang="en-US" sz="1800" b="1">
                <a:cs typeface="+mn-cs"/>
              </a:endParaRPr>
            </a:p>
            <a:p>
              <a:pPr algn="ctr">
                <a:defRPr/>
              </a:pPr>
              <a:endParaRPr lang="en-US" sz="1800" b="1">
                <a:cs typeface="+mn-cs"/>
              </a:endParaRPr>
            </a:p>
            <a:p>
              <a:pPr algn="ctr">
                <a:defRPr/>
              </a:pPr>
              <a:endParaRPr lang="en-US" sz="1800" b="1">
                <a:cs typeface="+mn-cs"/>
              </a:endParaRPr>
            </a:p>
          </p:txBody>
        </p:sp>
        <p:grpSp>
          <p:nvGrpSpPr>
            <p:cNvPr id="16410" name="Group 61"/>
            <p:cNvGrpSpPr>
              <a:grpSpLocks/>
            </p:cNvGrpSpPr>
            <p:nvPr/>
          </p:nvGrpSpPr>
          <p:grpSpPr bwMode="auto">
            <a:xfrm>
              <a:off x="6494221" y="2278689"/>
              <a:ext cx="2325945" cy="2949356"/>
              <a:chOff x="3924" y="1468"/>
              <a:chExt cx="1315" cy="1966"/>
            </a:xfrm>
          </p:grpSpPr>
          <p:sp>
            <p:nvSpPr>
              <p:cNvPr id="22" name="Rectangle 62"/>
              <p:cNvSpPr>
                <a:spLocks noChangeArrowheads="1"/>
              </p:cNvSpPr>
              <p:nvPr/>
            </p:nvSpPr>
            <p:spPr bwMode="auto">
              <a:xfrm>
                <a:off x="3924" y="1468"/>
                <a:ext cx="1315" cy="438"/>
              </a:xfrm>
              <a:prstGeom prst="rect">
                <a:avLst/>
              </a:prstGeom>
              <a:solidFill>
                <a:srgbClr val="FFFF66"/>
              </a:solidFill>
              <a:ln w="38100">
                <a:noFill/>
                <a:miter lim="800000"/>
                <a:headEnd/>
                <a:tailEnd/>
              </a:ln>
              <a:scene3d>
                <a:camera prst="orthographicFront"/>
                <a:lightRig rig="threePt" dir="t"/>
              </a:scene3d>
              <a:sp3d>
                <a:bevelT w="152400" h="50800" prst="softRound"/>
              </a:sp3d>
            </p:spPr>
            <p:txBody>
              <a:bodyPr wrap="none" anchor="ctr"/>
              <a:lstStyle/>
              <a:p>
                <a:pPr algn="ctr">
                  <a:defRPr/>
                </a:pPr>
                <a:r>
                  <a:rPr lang="en-US" sz="1800" b="1" dirty="0">
                    <a:cs typeface="+mn-cs"/>
                  </a:rPr>
                  <a:t>VIỆT NAM</a:t>
                </a:r>
              </a:p>
            </p:txBody>
          </p:sp>
          <p:sp>
            <p:nvSpPr>
              <p:cNvPr id="18467" name="Oval 63"/>
              <p:cNvSpPr>
                <a:spLocks noChangeArrowheads="1"/>
              </p:cNvSpPr>
              <p:nvPr/>
            </p:nvSpPr>
            <p:spPr bwMode="auto">
              <a:xfrm>
                <a:off x="4002" y="2255"/>
                <a:ext cx="1207" cy="1179"/>
              </a:xfrm>
              <a:prstGeom prst="ellipse">
                <a:avLst/>
              </a:prstGeom>
              <a:solidFill>
                <a:schemeClr val="accent3">
                  <a:lumMod val="20000"/>
                  <a:lumOff val="80000"/>
                </a:schemeClr>
              </a:solidFill>
              <a:ln w="38100">
                <a:solidFill>
                  <a:srgbClr val="0000FF"/>
                </a:solidFill>
                <a:round/>
                <a:headEnd/>
                <a:tailEnd/>
              </a:ln>
              <a:scene3d>
                <a:camera prst="orthographicFront"/>
                <a:lightRig rig="threePt" dir="t"/>
              </a:scene3d>
              <a:sp3d>
                <a:bevelT w="152400" h="50800" prst="softRound"/>
              </a:sp3d>
            </p:spPr>
            <p:txBody>
              <a:bodyPr wrap="none" anchor="ctr"/>
              <a:lstStyle/>
              <a:p>
                <a:pPr algn="ctr">
                  <a:defRPr/>
                </a:pPr>
                <a:r>
                  <a:rPr lang="en-US" sz="1800" b="1" dirty="0">
                    <a:solidFill>
                      <a:srgbClr val="FF0101"/>
                    </a:solidFill>
                    <a:cs typeface="+mn-cs"/>
                  </a:rPr>
                  <a:t>PHONG </a:t>
                </a:r>
              </a:p>
              <a:p>
                <a:pPr algn="ctr">
                  <a:defRPr/>
                </a:pPr>
                <a:r>
                  <a:rPr lang="en-US" sz="1800" b="1" dirty="0">
                    <a:solidFill>
                      <a:srgbClr val="FF0101"/>
                    </a:solidFill>
                    <a:cs typeface="+mn-cs"/>
                  </a:rPr>
                  <a:t>TRÀO</a:t>
                </a:r>
              </a:p>
              <a:p>
                <a:pPr algn="ctr">
                  <a:defRPr/>
                </a:pPr>
                <a:r>
                  <a:rPr lang="en-US" sz="1800" b="1" dirty="0">
                    <a:solidFill>
                      <a:srgbClr val="FF0101"/>
                    </a:solidFill>
                    <a:cs typeface="+mn-cs"/>
                  </a:rPr>
                  <a:t> YÊU NƯỚC</a:t>
                </a:r>
              </a:p>
            </p:txBody>
          </p:sp>
          <p:sp>
            <p:nvSpPr>
              <p:cNvPr id="18468" name="Line 64"/>
              <p:cNvSpPr>
                <a:spLocks noChangeShapeType="1"/>
              </p:cNvSpPr>
              <p:nvPr/>
            </p:nvSpPr>
            <p:spPr bwMode="auto">
              <a:xfrm flipH="1">
                <a:off x="4370" y="1906"/>
                <a:ext cx="0" cy="352"/>
              </a:xfrm>
              <a:prstGeom prst="line">
                <a:avLst/>
              </a:prstGeom>
              <a:noFill/>
              <a:ln w="38100">
                <a:solidFill>
                  <a:srgbClr val="0000FF"/>
                </a:solidFill>
                <a:round/>
                <a:headEnd/>
                <a:tailEnd type="triangle" w="med" len="me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grpSp>
        <p:sp>
          <p:nvSpPr>
            <p:cNvPr id="18462" name="Line 65"/>
            <p:cNvSpPr>
              <a:spLocks noChangeShapeType="1"/>
            </p:cNvSpPr>
            <p:nvPr/>
          </p:nvSpPr>
          <p:spPr bwMode="auto">
            <a:xfrm>
              <a:off x="7538437" y="5276068"/>
              <a:ext cx="0" cy="384965"/>
            </a:xfrm>
            <a:prstGeom prst="line">
              <a:avLst/>
            </a:prstGeom>
            <a:noFill/>
            <a:ln w="38100">
              <a:solidFill>
                <a:srgbClr val="0000FF"/>
              </a:solidFill>
              <a:round/>
              <a:headEnd/>
              <a:tailEn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sp>
          <p:nvSpPr>
            <p:cNvPr id="18463" name="Line 68"/>
            <p:cNvSpPr>
              <a:spLocks noChangeShapeType="1"/>
            </p:cNvSpPr>
            <p:nvPr/>
          </p:nvSpPr>
          <p:spPr bwMode="auto">
            <a:xfrm flipH="1" flipV="1">
              <a:off x="7029528" y="5468855"/>
              <a:ext cx="609520" cy="0"/>
            </a:xfrm>
            <a:prstGeom prst="line">
              <a:avLst/>
            </a:prstGeom>
            <a:noFill/>
            <a:ln w="38100">
              <a:solidFill>
                <a:srgbClr val="0000FF"/>
              </a:solidFill>
              <a:round/>
              <a:headEnd/>
              <a:tailEnd type="triangle" w="med" len="med"/>
            </a:ln>
            <a:scene3d>
              <a:camera prst="orthographicFront"/>
              <a:lightRig rig="threePt" dir="t"/>
            </a:scene3d>
            <a:sp3d>
              <a:bevelT w="152400" h="50800" prst="softRound"/>
            </a:sp3d>
            <a:extLst>
              <a:ext uri="{909E8E84-426E-40DD-AFC4-6F175D3DCCD1}">
                <a14:hiddenFill xmlns:a14="http://schemas.microsoft.com/office/drawing/2010/main">
                  <a:noFill/>
                </a14:hiddenFill>
              </a:ext>
            </a:extLst>
          </p:spPr>
          <p:txBody>
            <a:bodyPr/>
            <a:lstStyle/>
            <a:p>
              <a:pPr>
                <a:defRPr/>
              </a:pPr>
              <a:endParaRPr lang="en-US">
                <a:cs typeface="+mn-cs"/>
              </a:endParaRPr>
            </a:p>
          </p:txBody>
        </p:sp>
      </p:grpSp>
      <p:sp>
        <p:nvSpPr>
          <p:cNvPr id="28" name="Rectangle 2"/>
          <p:cNvSpPr>
            <a:spLocks noChangeArrowheads="1"/>
          </p:cNvSpPr>
          <p:nvPr/>
        </p:nvSpPr>
        <p:spPr bwMode="auto">
          <a:xfrm>
            <a:off x="611560" y="2744343"/>
            <a:ext cx="2232248" cy="1384995"/>
          </a:xfrm>
          <a:prstGeom prst="rect">
            <a:avLst/>
          </a:prstGeom>
          <a:solidFill>
            <a:schemeClr val="accent6">
              <a:lumMod val="40000"/>
              <a:lumOff val="60000"/>
            </a:schemeClr>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65100" prst="coolSlant"/>
          </a:sp3d>
        </p:spPr>
        <p:txBody>
          <a:bodyPr anchor="ctr">
            <a:spAutoFit/>
          </a:bodyPr>
          <a:lstStyle/>
          <a:p>
            <a:pPr algn="just" eaLnBrk="0" hangingPunct="0">
              <a:defRPr/>
            </a:pPr>
            <a:r>
              <a:rPr lang="en-US" sz="2800" spc="-50" dirty="0" err="1">
                <a:latin typeface="Times New Roman" pitchFamily="18" charset="0"/>
                <a:cs typeface="Times New Roman" pitchFamily="18" charset="0"/>
              </a:rPr>
              <a:t>Cơ</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sở</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khẳng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định</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phong</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trào</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yêu</a:t>
            </a:r>
            <a:r>
              <a:rPr lang="en-US" sz="2800" spc="-50" dirty="0">
                <a:latin typeface="Times New Roman" pitchFamily="18" charset="0"/>
                <a:cs typeface="Times New Roman" pitchFamily="18" charset="0"/>
              </a:rPr>
              <a:t> </a:t>
            </a:r>
            <a:r>
              <a:rPr lang="en-US" sz="2800" spc="-50" dirty="0" err="1">
                <a:latin typeface="Times New Roman" pitchFamily="18" charset="0"/>
                <a:cs typeface="Times New Roman" pitchFamily="18" charset="0"/>
              </a:rPr>
              <a:t>nước</a:t>
            </a:r>
            <a:r>
              <a:rPr lang="en-US" sz="2800" spc="-50" dirty="0">
                <a:latin typeface="Times New Roman" pitchFamily="18" charset="0"/>
                <a:cs typeface="Times New Roman" pitchFamily="18" charset="0"/>
              </a:rPr>
              <a:t>?</a:t>
            </a:r>
          </a:p>
        </p:txBody>
      </p:sp>
      <p:sp>
        <p:nvSpPr>
          <p:cNvPr id="29" name="Rectangle 2"/>
          <p:cNvSpPr>
            <a:spLocks noChangeArrowheads="1"/>
          </p:cNvSpPr>
          <p:nvPr/>
        </p:nvSpPr>
        <p:spPr bwMode="auto">
          <a:xfrm>
            <a:off x="683567" y="4417948"/>
            <a:ext cx="7740861" cy="523220"/>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39700" prst="cross"/>
          </a:sp3d>
        </p:spPr>
        <p:txBody>
          <a:bodyPr anchor="ctr">
            <a:spAutoFit/>
          </a:bodyPr>
          <a:lstStyle/>
          <a:p>
            <a:pPr algn="just" eaLnBrk="0" hangingPunct="0">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tộc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Việt</a:t>
            </a:r>
            <a:r>
              <a:rPr lang="en-US" sz="2800" dirty="0">
                <a:latin typeface="Times New Roman" pitchFamily="18" charset="0"/>
                <a:cs typeface="Times New Roman" pitchFamily="18" charset="0"/>
              </a:rPr>
              <a:t> Nam &gt;&lt; </a:t>
            </a:r>
            <a:r>
              <a:rPr lang="en-US" sz="2800" dirty="0" err="1">
                <a:latin typeface="Times New Roman" pitchFamily="18" charset="0"/>
                <a:cs typeface="Times New Roman" pitchFamily="18" charset="0"/>
              </a:rPr>
              <a:t>Đế</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quốc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tay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sai</a:t>
            </a:r>
            <a:endParaRPr lang="en-US" sz="2800" dirty="0">
              <a:latin typeface="Times New Roman" pitchFamily="18" charset="0"/>
              <a:cs typeface="Times New Roman" pitchFamily="18" charset="0"/>
            </a:endParaRPr>
          </a:p>
        </p:txBody>
      </p:sp>
      <p:sp>
        <p:nvSpPr>
          <p:cNvPr id="30" name="Rectangle 2"/>
          <p:cNvSpPr>
            <a:spLocks noChangeArrowheads="1"/>
          </p:cNvSpPr>
          <p:nvPr/>
        </p:nvSpPr>
        <p:spPr bwMode="auto">
          <a:xfrm>
            <a:off x="717473" y="5030016"/>
            <a:ext cx="7706956" cy="523220"/>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39700" prst="cross"/>
          </a:sp3d>
        </p:spPr>
        <p:txBody>
          <a:bodyPr anchor="ctr">
            <a:spAutoFit/>
          </a:bodyPr>
          <a:lstStyle/>
          <a:p>
            <a:pPr algn="just" eaLnBrk="0" hangingPunct="0">
              <a:defRPr/>
            </a:pPr>
            <a:r>
              <a:rPr lang="en-US" sz="2800" dirty="0">
                <a:latin typeface="Times New Roman" pitchFamily="18" charset="0"/>
                <a:cs typeface="Times New Roman" pitchFamily="18" charset="0"/>
              </a:rPr>
              <a:t>+ PT </a:t>
            </a:r>
            <a:r>
              <a:rPr lang="en-US" sz="2800" dirty="0" err="1">
                <a:latin typeface="Times New Roman" pitchFamily="18" charset="0"/>
                <a:cs typeface="Times New Roman" pitchFamily="18" charset="0"/>
              </a:rPr>
              <a:t>công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hợp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PT </a:t>
            </a:r>
            <a:r>
              <a:rPr lang="en-US" sz="2800" dirty="0" err="1">
                <a:latin typeface="Times New Roman" pitchFamily="18" charset="0"/>
                <a:cs typeface="Times New Roman" pitchFamily="18" charset="0"/>
              </a:rPr>
              <a:t>yêu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nước</a:t>
            </a:r>
            <a:endParaRPr lang="en-US" sz="2800" dirty="0">
              <a:latin typeface="Times New Roman" pitchFamily="18" charset="0"/>
              <a:cs typeface="Times New Roman" pitchFamily="18" charset="0"/>
            </a:endParaRPr>
          </a:p>
        </p:txBody>
      </p:sp>
      <p:sp>
        <p:nvSpPr>
          <p:cNvPr id="31" name="Rectangle 2"/>
          <p:cNvSpPr>
            <a:spLocks noChangeArrowheads="1"/>
          </p:cNvSpPr>
          <p:nvPr/>
        </p:nvSpPr>
        <p:spPr bwMode="auto">
          <a:xfrm>
            <a:off x="683569" y="5661248"/>
            <a:ext cx="7739786" cy="523220"/>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w="139700" prst="cross"/>
          </a:sp3d>
        </p:spPr>
        <p:txBody>
          <a:bodyPr anchor="ctr">
            <a:spAutoFit/>
          </a:bodyPr>
          <a:lstStyle/>
          <a:p>
            <a:pPr algn="just" eaLnBrk="0" hangingPunct="0">
              <a:defRPr/>
            </a:pP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chung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giành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lập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tự</a:t>
            </a:r>
            <a:r>
              <a:rPr lang="en-US" sz="2800" dirty="0">
                <a:latin typeface="Times New Roman" pitchFamily="18" charset="0"/>
                <a:cs typeface="Times New Roman" pitchFamily="18" charset="0"/>
              </a:rPr>
              <a:t> do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tộc</a:t>
            </a:r>
            <a:r>
              <a:rPr lang="en-US" sz="2800" dirty="0">
                <a:latin typeface="Times New Roman" pitchFamily="18" charset="0"/>
                <a:cs typeface="Times New Roman" pitchFamily="18" charset="0"/>
              </a:rPr>
              <a:t> </a:t>
            </a:r>
          </a:p>
        </p:txBody>
      </p:sp>
    </p:spTree>
    <p:extLst>
      <p:ext uri="{BB962C8B-B14F-4D97-AF65-F5344CB8AC3E}">
        <p14:creationId xmlns:p14="http://schemas.microsoft.com/office/powerpoint/2010/main" val="276685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par>
                          <p:cTn id="8" fill="hold" nodeType="afterGroup">
                            <p:stCondLst>
                              <p:cond delay="500"/>
                            </p:stCondLst>
                            <p:childTnLst>
                              <p:par>
                                <p:cTn id="9" presetID="6" presetClass="entr" presetSubtype="16" fill="hold" nodeType="afterEffect">
                                  <p:stCondLst>
                                    <p:cond delay="0"/>
                                  </p:stCondLst>
                                  <p:childTnLst>
                                    <p:set>
                                      <p:cBhvr>
                                        <p:cTn id="10" dur="1" fill="hold">
                                          <p:stCondLst>
                                            <p:cond delay="0"/>
                                          </p:stCondLst>
                                        </p:cTn>
                                        <p:tgtEl>
                                          <p:spTgt spid="18437"/>
                                        </p:tgtEl>
                                        <p:attrNameLst>
                                          <p:attrName>style.visibility</p:attrName>
                                        </p:attrNameLst>
                                      </p:cBhvr>
                                      <p:to>
                                        <p:strVal val="visible"/>
                                      </p:to>
                                    </p:set>
                                    <p:animEffect transition="in" filter="circle(in)">
                                      <p:cBhvr>
                                        <p:cTn id="11" dur="2000"/>
                                        <p:tgtEl>
                                          <p:spTgt spid="1843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strips(downRight)">
                                      <p:cBhvr>
                                        <p:cTn id="16" dur="500"/>
                                        <p:tgtEl>
                                          <p:spTgt spid="2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slide(fromBottom)">
                                      <p:cBhvr>
                                        <p:cTn id="21" dur="500"/>
                                        <p:tgtEl>
                                          <p:spTgt spid="2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slide(fromBottom)">
                                      <p:cBhvr>
                                        <p:cTn id="26" dur="500"/>
                                        <p:tgtEl>
                                          <p:spTgt spid="3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78473" y="584684"/>
            <a:ext cx="8125975" cy="474669"/>
          </a:xfrm>
          <a:prstGeom prst="rect">
            <a:avLst/>
          </a:prstGeom>
          <a:solidFill>
            <a:srgbClr val="FFFF99"/>
          </a:solidFill>
          <a:ln w="9525">
            <a:noFill/>
            <a:miter lim="800000"/>
            <a:headEnd/>
            <a:tailEnd/>
          </a:ln>
          <a:effectLst>
            <a:prstShdw prst="shdw17" dist="17961" dir="2700000">
              <a:schemeClr val="accent1">
                <a:gamma/>
                <a:shade val="60000"/>
                <a:invGamma/>
                <a:alpha val="50000"/>
              </a:schemeClr>
            </a:prstShdw>
          </a:effectLst>
          <a:scene3d>
            <a:camera prst="orthographicFront"/>
            <a:lightRig rig="threePt" dir="t"/>
          </a:scene3d>
          <a:sp3d>
            <a:bevelT prst="convex"/>
          </a:sp3d>
        </p:spPr>
        <p:txBody>
          <a:bodyPr wrap="none" anchor="ctr"/>
          <a:lstStyle/>
          <a:p>
            <a:pPr algn="ctr">
              <a:defRPr/>
            </a:pPr>
            <a:r>
              <a:rPr lang="en-US" sz="2200" b="1" spc="-60" dirty="0">
                <a:solidFill>
                  <a:srgbClr val="FF0000"/>
                </a:solidFill>
                <a:latin typeface="Times New Roman" pitchFamily="18" charset="0"/>
                <a:cs typeface="Times New Roman" pitchFamily="18" charset="0"/>
              </a:rPr>
              <a:t>I. TƯ TƯỞNG HỒ CHÍ MINH VỀ ĐẢNG CỘNG SẢN VIỆT NAM</a:t>
            </a:r>
          </a:p>
        </p:txBody>
      </p:sp>
      <p:sp>
        <p:nvSpPr>
          <p:cNvPr id="3" name="Rectangle 11"/>
          <p:cNvSpPr>
            <a:spLocks noChangeArrowheads="1"/>
          </p:cNvSpPr>
          <p:nvPr/>
        </p:nvSpPr>
        <p:spPr bwMode="auto">
          <a:xfrm>
            <a:off x="611560" y="1466781"/>
            <a:ext cx="7893292" cy="954107"/>
          </a:xfrm>
          <a:prstGeom prst="rect">
            <a:avLst/>
          </a:prstGeom>
          <a:solidFill>
            <a:schemeClr val="accent6">
              <a:lumMod val="20000"/>
              <a:lumOff val="80000"/>
            </a:schemeClr>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b="1" spc="-80" dirty="0">
                <a:latin typeface="Times New Roman" pitchFamily="18" charset="0"/>
                <a:cs typeface="Times New Roman" pitchFamily="18" charset="0"/>
              </a:rPr>
              <a:t>1. </a:t>
            </a:r>
            <a:r>
              <a:rPr lang="en-US" sz="2800" b="1" spc="-80" dirty="0" err="1">
                <a:latin typeface="Times New Roman" pitchFamily="18" charset="0"/>
                <a:cs typeface="Times New Roman" pitchFamily="18" charset="0"/>
              </a:rPr>
              <a:t>Tính</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tất</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yếu</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và</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vai</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trò</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lãnh</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đạo</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của</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Đảng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Cộng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sản</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Việt</a:t>
            </a:r>
            <a:r>
              <a:rPr lang="en-US" sz="2800" b="1" spc="-80" dirty="0">
                <a:latin typeface="Times New Roman" pitchFamily="18" charset="0"/>
                <a:cs typeface="Times New Roman" pitchFamily="18" charset="0"/>
              </a:rPr>
              <a:t> Nam</a:t>
            </a:r>
          </a:p>
        </p:txBody>
      </p:sp>
      <p:sp>
        <p:nvSpPr>
          <p:cNvPr id="14" name="Rectangle 11"/>
          <p:cNvSpPr>
            <a:spLocks noChangeArrowheads="1"/>
          </p:cNvSpPr>
          <p:nvPr/>
        </p:nvSpPr>
        <p:spPr bwMode="auto">
          <a:xfrm>
            <a:off x="611560" y="2581744"/>
            <a:ext cx="7893292" cy="523220"/>
          </a:xfrm>
          <a:prstGeom prst="rect">
            <a:avLst/>
          </a:prstGeom>
          <a:solidFill>
            <a:schemeClr val="accent6">
              <a:lumMod val="20000"/>
              <a:lumOff val="80000"/>
            </a:schemeClr>
          </a:solidFill>
          <a:ln w="9525">
            <a:noFill/>
            <a:miter lim="800000"/>
            <a:headEnd/>
            <a:tailEnd/>
          </a:ln>
          <a:scene3d>
            <a:camera prst="orthographicFront"/>
            <a:lightRig rig="threePt" dir="t"/>
          </a:scene3d>
          <a:sp3d>
            <a:bevelT w="152400" h="50800" prst="softRound"/>
          </a:sp3d>
        </p:spPr>
        <p:txBody>
          <a:bodyPr>
            <a:spAutoFit/>
          </a:bodyPr>
          <a:lstStyle/>
          <a:p>
            <a:pPr algn="just">
              <a:defRPr/>
            </a:pPr>
            <a:r>
              <a:rPr lang="en-US" sz="2800" b="1" spc="-80" dirty="0">
                <a:latin typeface="Times New Roman" pitchFamily="18" charset="0"/>
                <a:cs typeface="Times New Roman" pitchFamily="18" charset="0"/>
              </a:rPr>
              <a:t>2. </a:t>
            </a:r>
            <a:r>
              <a:rPr lang="en-US" sz="2800" b="1" spc="-80" dirty="0" err="1">
                <a:latin typeface="Times New Roman" pitchFamily="18" charset="0"/>
                <a:cs typeface="Times New Roman" pitchFamily="18" charset="0"/>
              </a:rPr>
              <a:t>Đảng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phải</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trong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sạch</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vững</a:t>
            </a:r>
            <a:r>
              <a:rPr lang="en-US" sz="2800" b="1" spc="-80" dirty="0">
                <a:latin typeface="Times New Roman" pitchFamily="18" charset="0"/>
                <a:cs typeface="Times New Roman" pitchFamily="18" charset="0"/>
              </a:rPr>
              <a:t> </a:t>
            </a:r>
            <a:r>
              <a:rPr lang="en-US" sz="2800" b="1" spc="-80" dirty="0" err="1">
                <a:latin typeface="Times New Roman" pitchFamily="18" charset="0"/>
                <a:cs typeface="Times New Roman" pitchFamily="18" charset="0"/>
              </a:rPr>
              <a:t>mạnh</a:t>
            </a:r>
            <a:endParaRPr lang="en-US" sz="2800" b="1" spc="-80" dirty="0">
              <a:latin typeface="Times New Roman" pitchFamily="18" charset="0"/>
              <a:cs typeface="Times New Roman" pitchFamily="18" charset="0"/>
            </a:endParaRPr>
          </a:p>
        </p:txBody>
      </p:sp>
      <p:sp>
        <p:nvSpPr>
          <p:cNvPr id="15" name="Rectangle 14"/>
          <p:cNvSpPr/>
          <p:nvPr/>
        </p:nvSpPr>
        <p:spPr>
          <a:xfrm>
            <a:off x="638512" y="3373832"/>
            <a:ext cx="7924800" cy="523220"/>
          </a:xfrm>
          <a:prstGeom prst="rect">
            <a:avLst/>
          </a:prstGeom>
          <a:solidFill>
            <a:schemeClr val="accent5">
              <a:lumMod val="20000"/>
              <a:lumOff val="80000"/>
            </a:schemeClr>
          </a:solidFill>
          <a:scene3d>
            <a:camera prst="orthographicFront"/>
            <a:lightRig rig="threePt" dir="t"/>
          </a:scene3d>
          <a:sp3d>
            <a:bevelT prst="angle"/>
          </a:sp3d>
        </p:spPr>
        <p:txBody>
          <a:bodyPr>
            <a:spAutoFit/>
          </a:bodyPr>
          <a:lstStyle/>
          <a:p>
            <a:pPr>
              <a:defRPr/>
            </a:pPr>
            <a:r>
              <a:rPr lang="en-GB" sz="2800" b="1" i="1" dirty="0">
                <a:latin typeface="Times New Roman" pitchFamily="18" charset="0"/>
                <a:cs typeface="Times New Roman" pitchFamily="18" charset="0"/>
              </a:rPr>
              <a:t>a. </a:t>
            </a:r>
            <a:r>
              <a:rPr lang="en-GB" sz="2800" b="1" i="1" dirty="0" err="1">
                <a:latin typeface="Times New Roman" pitchFamily="18" charset="0"/>
                <a:cs typeface="Times New Roman" pitchFamily="18" charset="0"/>
              </a:rPr>
              <a:t>Đảng</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là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đạo</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đức</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là</a:t>
            </a:r>
            <a:r>
              <a:rPr lang="en-GB" sz="2800" b="1" i="1" dirty="0">
                <a:latin typeface="Times New Roman" pitchFamily="18" charset="0"/>
                <a:cs typeface="Times New Roman" pitchFamily="18" charset="0"/>
              </a:rPr>
              <a:t> </a:t>
            </a:r>
            <a:r>
              <a:rPr lang="en-GB" sz="2800" b="1" i="1" dirty="0" err="1">
                <a:latin typeface="Times New Roman" pitchFamily="18" charset="0"/>
                <a:cs typeface="Times New Roman" pitchFamily="18" charset="0"/>
              </a:rPr>
              <a:t>văn</a:t>
            </a:r>
            <a:r>
              <a:rPr lang="en-GB" sz="2800" b="1" i="1" dirty="0">
                <a:latin typeface="Times New Roman" pitchFamily="18" charset="0"/>
                <a:cs typeface="Times New Roman" pitchFamily="18" charset="0"/>
              </a:rPr>
              <a:t> minh</a:t>
            </a:r>
            <a:endParaRPr lang="en-US" sz="2800" b="1" i="1" dirty="0">
              <a:latin typeface="Times New Roman" pitchFamily="18" charset="0"/>
              <a:cs typeface="Times New Roman" pitchFamily="18" charset="0"/>
            </a:endParaRPr>
          </a:p>
        </p:txBody>
      </p:sp>
      <p:sp>
        <p:nvSpPr>
          <p:cNvPr id="16" name="Rectangle 15"/>
          <p:cNvSpPr/>
          <p:nvPr/>
        </p:nvSpPr>
        <p:spPr>
          <a:xfrm>
            <a:off x="647564" y="4165920"/>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Đảng</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là</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đạo</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đức</a:t>
            </a:r>
            <a:endParaRPr lang="en-US" sz="2800" i="1" dirty="0">
              <a:latin typeface="Times New Roman" pitchFamily="18" charset="0"/>
              <a:cs typeface="Times New Roman" pitchFamily="18" charset="0"/>
            </a:endParaRPr>
          </a:p>
        </p:txBody>
      </p:sp>
    </p:spTree>
    <p:extLst>
      <p:ext uri="{BB962C8B-B14F-4D97-AF65-F5344CB8AC3E}">
        <p14:creationId xmlns:p14="http://schemas.microsoft.com/office/powerpoint/2010/main" val="41521997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checkerboard(across)">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47564" y="69269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Đảng</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là</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đạo</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đức</a:t>
            </a:r>
            <a:endParaRPr lang="en-US" sz="2800" i="1" dirty="0">
              <a:latin typeface="Times New Roman" pitchFamily="18" charset="0"/>
              <a:cs typeface="Times New Roman" pitchFamily="18" charset="0"/>
            </a:endParaRPr>
          </a:p>
        </p:txBody>
      </p:sp>
      <p:sp>
        <p:nvSpPr>
          <p:cNvPr id="17" name="Rectangle 16"/>
          <p:cNvSpPr/>
          <p:nvPr/>
        </p:nvSpPr>
        <p:spPr>
          <a:xfrm>
            <a:off x="647564" y="1304764"/>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Mục</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đích</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giải</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phóng</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dân</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tộc</a:t>
            </a:r>
            <a:r>
              <a:rPr lang="en-GB" sz="2800" spc="-50" dirty="0">
                <a:latin typeface="Times New Roman" pitchFamily="18" charset="0"/>
                <a:cs typeface="Times New Roman" pitchFamily="18" charset="0"/>
              </a:rPr>
              <a:t>, XH, </a:t>
            </a:r>
            <a:r>
              <a:rPr lang="en-GB" sz="2800" spc="-50" dirty="0" err="1">
                <a:latin typeface="Times New Roman" pitchFamily="18" charset="0"/>
                <a:cs typeface="Times New Roman" pitchFamily="18" charset="0"/>
              </a:rPr>
              <a:t>giai</a:t>
            </a:r>
            <a:r>
              <a:rPr lang="en-GB" sz="2800" spc="-50" dirty="0">
                <a:latin typeface="Times New Roman" pitchFamily="18" charset="0"/>
                <a:cs typeface="Times New Roman" pitchFamily="18" charset="0"/>
              </a:rPr>
              <a:t> </a:t>
            </a:r>
            <a:r>
              <a:rPr lang="en-GB" sz="2800" spc="-50" dirty="0" err="1">
                <a:latin typeface="Times New Roman" pitchFamily="18" charset="0"/>
                <a:cs typeface="Times New Roman" pitchFamily="18" charset="0"/>
              </a:rPr>
              <a:t>cấp</a:t>
            </a:r>
            <a:r>
              <a:rPr lang="en-GB" sz="2800" spc="-50" dirty="0">
                <a:latin typeface="Times New Roman" pitchFamily="18" charset="0"/>
                <a:cs typeface="Times New Roman" pitchFamily="18" charset="0"/>
              </a:rPr>
              <a:t>, con </a:t>
            </a:r>
            <a:r>
              <a:rPr lang="en-GB" sz="2800" spc="-50" dirty="0" err="1">
                <a:latin typeface="Times New Roman" pitchFamily="18" charset="0"/>
                <a:cs typeface="Times New Roman" pitchFamily="18" charset="0"/>
              </a:rPr>
              <a:t>người</a:t>
            </a:r>
            <a:endParaRPr lang="en-US" sz="2800" spc="-50" dirty="0">
              <a:latin typeface="Times New Roman" pitchFamily="18" charset="0"/>
              <a:cs typeface="Times New Roman" pitchFamily="18" charset="0"/>
            </a:endParaRPr>
          </a:p>
        </p:txBody>
      </p:sp>
      <p:sp>
        <p:nvSpPr>
          <p:cNvPr id="4" name="Rectangle 3"/>
          <p:cNvSpPr/>
          <p:nvPr/>
        </p:nvSpPr>
        <p:spPr>
          <a:xfrm>
            <a:off x="863588" y="4545124"/>
            <a:ext cx="5008476" cy="1815882"/>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Đảng</a:t>
            </a:r>
            <a:r>
              <a:rPr lang="en-US" sz="2800" dirty="0">
                <a:latin typeface="Times New Roman" pitchFamily="18" charset="0"/>
                <a:cs typeface="Times New Roman" pitchFamily="18" charset="0"/>
              </a:rPr>
              <a:t> ta </a:t>
            </a:r>
            <a:r>
              <a:rPr lang="en-US" sz="2800" dirty="0" err="1">
                <a:latin typeface="Times New Roman" pitchFamily="18" charset="0"/>
                <a:cs typeface="Times New Roman" pitchFamily="18" charset="0"/>
              </a:rPr>
              <a:t>quyết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tròn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nhiệm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vụ</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phóng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tộc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phóng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cấp</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thực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hiện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chủ</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nghĩa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sản</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t.6, tr.14</a:t>
            </a:r>
            <a:endParaRPr lang="en-US" sz="2800" i="1" dirty="0">
              <a:latin typeface="Times New Roman" pitchFamily="18" charset="0"/>
              <a:cs typeface="Times New Roman" pitchFamily="18" charset="0"/>
            </a:endParaRPr>
          </a:p>
        </p:txBody>
      </p:sp>
      <p:pic>
        <p:nvPicPr>
          <p:cNvPr id="1259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248" y="2276872"/>
            <a:ext cx="2296816" cy="2133600"/>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prst="convex"/>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9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588" y="1988840"/>
            <a:ext cx="1847850" cy="2466975"/>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prst="convex"/>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9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196" y="2624683"/>
            <a:ext cx="1973647" cy="2676525"/>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prst="convex"/>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96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8753" y="5517232"/>
            <a:ext cx="2225675" cy="746919"/>
          </a:xfrm>
          <a:prstGeom prst="rect">
            <a:avLst/>
          </a:prstGeom>
          <a:solidFill>
            <a:schemeClr val="accent3">
              <a:lumMod val="40000"/>
              <a:lumOff val="60000"/>
            </a:schemeClr>
          </a:solidFill>
          <a:ln>
            <a:noFill/>
          </a:ln>
          <a:effectLst/>
          <a:scene3d>
            <a:camera prst="orthographicFront"/>
            <a:lightRig rig="threePt" dir="t"/>
          </a:scene3d>
          <a:sp3d>
            <a:bevelT w="114300" prst="hardEdge"/>
          </a:sp3d>
        </p:spPr>
      </p:pic>
    </p:spTree>
    <p:extLst>
      <p:ext uri="{BB962C8B-B14F-4D97-AF65-F5344CB8AC3E}">
        <p14:creationId xmlns:p14="http://schemas.microsoft.com/office/powerpoint/2010/main" val="2443381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par>
                          <p:cTn id="8" fill="hold" nodeType="afterGroup">
                            <p:stCondLst>
                              <p:cond delay="500"/>
                            </p:stCondLst>
                            <p:childTnLst>
                              <p:par>
                                <p:cTn id="9" presetID="21" presetClass="entr" presetSubtype="8" fill="hold" nodeType="afterEffect">
                                  <p:stCondLst>
                                    <p:cond delay="250"/>
                                  </p:stCondLst>
                                  <p:childTnLst>
                                    <p:set>
                                      <p:cBhvr>
                                        <p:cTn id="10" dur="1" fill="hold">
                                          <p:stCondLst>
                                            <p:cond delay="0"/>
                                          </p:stCondLst>
                                        </p:cTn>
                                        <p:tgtEl>
                                          <p:spTgt spid="125958"/>
                                        </p:tgtEl>
                                        <p:attrNameLst>
                                          <p:attrName>style.visibility</p:attrName>
                                        </p:attrNameLst>
                                      </p:cBhvr>
                                      <p:to>
                                        <p:strVal val="visible"/>
                                      </p:to>
                                    </p:set>
                                    <p:animEffect transition="in" filter="wheel(8)">
                                      <p:cBhvr>
                                        <p:cTn id="11" dur="2000"/>
                                        <p:tgtEl>
                                          <p:spTgt spid="125958"/>
                                        </p:tgtEl>
                                      </p:cBhvr>
                                    </p:animEffect>
                                  </p:childTnLst>
                                </p:cTn>
                              </p:par>
                            </p:childTnLst>
                          </p:cTn>
                        </p:par>
                        <p:par>
                          <p:cTn id="12" fill="hold" nodeType="afterGroup">
                            <p:stCondLst>
                              <p:cond delay="2750"/>
                            </p:stCondLst>
                            <p:childTnLst>
                              <p:par>
                                <p:cTn id="13" presetID="6" presetClass="entr" presetSubtype="32" fill="hold" nodeType="afterEffect">
                                  <p:stCondLst>
                                    <p:cond delay="250"/>
                                  </p:stCondLst>
                                  <p:childTnLst>
                                    <p:set>
                                      <p:cBhvr>
                                        <p:cTn id="14" dur="1" fill="hold">
                                          <p:stCondLst>
                                            <p:cond delay="0"/>
                                          </p:stCondLst>
                                        </p:cTn>
                                        <p:tgtEl>
                                          <p:spTgt spid="125955"/>
                                        </p:tgtEl>
                                        <p:attrNameLst>
                                          <p:attrName>style.visibility</p:attrName>
                                        </p:attrNameLst>
                                      </p:cBhvr>
                                      <p:to>
                                        <p:strVal val="visible"/>
                                      </p:to>
                                    </p:set>
                                    <p:animEffect transition="in" filter="circle(out)">
                                      <p:cBhvr>
                                        <p:cTn id="15" dur="2000"/>
                                        <p:tgtEl>
                                          <p:spTgt spid="125955"/>
                                        </p:tgtEl>
                                      </p:cBhvr>
                                    </p:animEffect>
                                  </p:childTnLst>
                                </p:cTn>
                              </p:par>
                            </p:childTnLst>
                          </p:cTn>
                        </p:par>
                        <p:par>
                          <p:cTn id="16" fill="hold" nodeType="afterGroup">
                            <p:stCondLst>
                              <p:cond delay="5000"/>
                            </p:stCondLst>
                            <p:childTnLst>
                              <p:par>
                                <p:cTn id="17" presetID="21" presetClass="entr" presetSubtype="8" fill="hold" nodeType="afterEffect">
                                  <p:stCondLst>
                                    <p:cond delay="250"/>
                                  </p:stCondLst>
                                  <p:childTnLst>
                                    <p:set>
                                      <p:cBhvr>
                                        <p:cTn id="18" dur="1" fill="hold">
                                          <p:stCondLst>
                                            <p:cond delay="0"/>
                                          </p:stCondLst>
                                        </p:cTn>
                                        <p:tgtEl>
                                          <p:spTgt spid="125959"/>
                                        </p:tgtEl>
                                        <p:attrNameLst>
                                          <p:attrName>style.visibility</p:attrName>
                                        </p:attrNameLst>
                                      </p:cBhvr>
                                      <p:to>
                                        <p:strVal val="visible"/>
                                      </p:to>
                                    </p:set>
                                    <p:animEffect transition="in" filter="wheel(8)">
                                      <p:cBhvr>
                                        <p:cTn id="19" dur="2000"/>
                                        <p:tgtEl>
                                          <p:spTgt spid="125959"/>
                                        </p:tgtEl>
                                      </p:cBhvr>
                                    </p:animEffect>
                                  </p:childTnLst>
                                </p:cTn>
                              </p:par>
                            </p:childTnLst>
                          </p:cTn>
                        </p:par>
                        <p:par>
                          <p:cTn id="20" fill="hold" nodeType="afterGroup">
                            <p:stCondLst>
                              <p:cond delay="7250"/>
                            </p:stCondLst>
                            <p:childTnLst>
                              <p:par>
                                <p:cTn id="21" presetID="16" presetClass="entr" presetSubtype="37" fill="hold" nodeType="after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barn(outVertical)">
                                      <p:cBhvr>
                                        <p:cTn id="23" dur="500"/>
                                        <p:tgtEl>
                                          <p:spTgt spid="4"/>
                                        </p:tgtEl>
                                      </p:cBhvr>
                                    </p:animEffect>
                                  </p:childTnLst>
                                </p:cTn>
                              </p:par>
                            </p:childTnLst>
                          </p:cTn>
                        </p:par>
                        <p:par>
                          <p:cTn id="24" fill="hold" nodeType="afterGroup">
                            <p:stCondLst>
                              <p:cond delay="8000"/>
                            </p:stCondLst>
                            <p:childTnLst>
                              <p:par>
                                <p:cTn id="25" presetID="47" presetClass="entr" presetSubtype="0" fill="hold" nodeType="afterEffect">
                                  <p:stCondLst>
                                    <p:cond delay="250"/>
                                  </p:stCondLst>
                                  <p:childTnLst>
                                    <p:set>
                                      <p:cBhvr>
                                        <p:cTn id="26" dur="1" fill="hold">
                                          <p:stCondLst>
                                            <p:cond delay="0"/>
                                          </p:stCondLst>
                                        </p:cTn>
                                        <p:tgtEl>
                                          <p:spTgt spid="125960"/>
                                        </p:tgtEl>
                                        <p:attrNameLst>
                                          <p:attrName>style.visibility</p:attrName>
                                        </p:attrNameLst>
                                      </p:cBhvr>
                                      <p:to>
                                        <p:strVal val="visible"/>
                                      </p:to>
                                    </p:set>
                                    <p:animEffect transition="in" filter="fade">
                                      <p:cBhvr>
                                        <p:cTn id="27" dur="1000"/>
                                        <p:tgtEl>
                                          <p:spTgt spid="125960"/>
                                        </p:tgtEl>
                                      </p:cBhvr>
                                    </p:animEffect>
                                    <p:anim calcmode="lin" valueType="num">
                                      <p:cBhvr>
                                        <p:cTn id="28" dur="1000" fill="hold"/>
                                        <p:tgtEl>
                                          <p:spTgt spid="125960"/>
                                        </p:tgtEl>
                                        <p:attrNameLst>
                                          <p:attrName>ppt_x</p:attrName>
                                        </p:attrNameLst>
                                      </p:cBhvr>
                                      <p:tavLst>
                                        <p:tav tm="0">
                                          <p:val>
                                            <p:strVal val="#ppt_x"/>
                                          </p:val>
                                        </p:tav>
                                        <p:tav tm="100000">
                                          <p:val>
                                            <p:strVal val="#ppt_x"/>
                                          </p:val>
                                        </p:tav>
                                      </p:tavLst>
                                    </p:anim>
                                    <p:anim calcmode="lin" valueType="num">
                                      <p:cBhvr>
                                        <p:cTn id="29" dur="1000" fill="hold"/>
                                        <p:tgtEl>
                                          <p:spTgt spid="1259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47564" y="692696"/>
            <a:ext cx="7924800" cy="523220"/>
          </a:xfrm>
          <a:prstGeom prst="rect">
            <a:avLst/>
          </a:prstGeom>
          <a:solidFill>
            <a:schemeClr val="accent6">
              <a:lumMod val="40000"/>
              <a:lumOff val="60000"/>
            </a:schemeClr>
          </a:solidFill>
          <a:scene3d>
            <a:camera prst="orthographicFront"/>
            <a:lightRig rig="threePt" dir="t"/>
          </a:scene3d>
          <a:sp3d>
            <a:bevelT w="139700" prst="cross"/>
          </a:sp3d>
        </p:spPr>
        <p:txBody>
          <a:bodyPr>
            <a:spAutoFit/>
          </a:bodyPr>
          <a:lstStyle/>
          <a:p>
            <a:pPr>
              <a:defRPr/>
            </a:pP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Đảng</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là</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đạo</a:t>
            </a:r>
            <a:r>
              <a:rPr lang="en-GB" sz="2800" i="1" dirty="0">
                <a:latin typeface="Times New Roman" pitchFamily="18" charset="0"/>
                <a:cs typeface="Times New Roman" pitchFamily="18" charset="0"/>
              </a:rPr>
              <a:t> </a:t>
            </a:r>
            <a:r>
              <a:rPr lang="en-GB" sz="2800" i="1" dirty="0" err="1">
                <a:latin typeface="Times New Roman" pitchFamily="18" charset="0"/>
                <a:cs typeface="Times New Roman" pitchFamily="18" charset="0"/>
              </a:rPr>
              <a:t>đức</a:t>
            </a:r>
            <a:endParaRPr lang="en-US" sz="2800" i="1" dirty="0">
              <a:latin typeface="Times New Roman" pitchFamily="18" charset="0"/>
              <a:cs typeface="Times New Roman" pitchFamily="18" charset="0"/>
            </a:endParaRPr>
          </a:p>
        </p:txBody>
      </p:sp>
      <p:sp>
        <p:nvSpPr>
          <p:cNvPr id="17" name="Rectangle 16"/>
          <p:cNvSpPr/>
          <p:nvPr/>
        </p:nvSpPr>
        <p:spPr>
          <a:xfrm>
            <a:off x="679648" y="1304764"/>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lgn="just">
              <a:defRPr/>
            </a:pPr>
            <a:r>
              <a:rPr lang="en-GB" sz="2800" spc="-60" dirty="0">
                <a:latin typeface="Times New Roman" pitchFamily="18" charset="0"/>
                <a:cs typeface="Times New Roman" pitchFamily="18" charset="0"/>
              </a:rPr>
              <a:t>+ </a:t>
            </a:r>
            <a:r>
              <a:rPr lang="en-GB" sz="2800" spc="-60" dirty="0" err="1">
                <a:latin typeface="Times New Roman" pitchFamily="18" charset="0"/>
                <a:cs typeface="Times New Roman" pitchFamily="18" charset="0"/>
              </a:rPr>
              <a:t>Mục</a:t>
            </a:r>
            <a:r>
              <a:rPr lang="en-GB" sz="2800" spc="-60" dirty="0">
                <a:latin typeface="Times New Roman" pitchFamily="18" charset="0"/>
                <a:cs typeface="Times New Roman" pitchFamily="18" charset="0"/>
              </a:rPr>
              <a:t> </a:t>
            </a:r>
            <a:r>
              <a:rPr lang="en-GB" sz="2800" spc="-60" dirty="0" err="1">
                <a:latin typeface="Times New Roman" pitchFamily="18" charset="0"/>
                <a:cs typeface="Times New Roman" pitchFamily="18" charset="0"/>
              </a:rPr>
              <a:t>đích</a:t>
            </a:r>
            <a:r>
              <a:rPr lang="en-GB" sz="2800" spc="-60" dirty="0">
                <a:latin typeface="Times New Roman" pitchFamily="18" charset="0"/>
                <a:cs typeface="Times New Roman" pitchFamily="18" charset="0"/>
              </a:rPr>
              <a:t>: </a:t>
            </a:r>
            <a:r>
              <a:rPr lang="en-GB" sz="2800" spc="-60" dirty="0" err="1">
                <a:latin typeface="Times New Roman" pitchFamily="18" charset="0"/>
                <a:cs typeface="Times New Roman" pitchFamily="18" charset="0"/>
              </a:rPr>
              <a:t>giải</a:t>
            </a:r>
            <a:r>
              <a:rPr lang="en-GB" sz="2800" spc="-60" dirty="0">
                <a:latin typeface="Times New Roman" pitchFamily="18" charset="0"/>
                <a:cs typeface="Times New Roman" pitchFamily="18" charset="0"/>
              </a:rPr>
              <a:t> </a:t>
            </a:r>
            <a:r>
              <a:rPr lang="en-GB" sz="2800" spc="-60" dirty="0" err="1">
                <a:latin typeface="Times New Roman" pitchFamily="18" charset="0"/>
                <a:cs typeface="Times New Roman" pitchFamily="18" charset="0"/>
              </a:rPr>
              <a:t>phóng</a:t>
            </a:r>
            <a:r>
              <a:rPr lang="en-GB" sz="2800" spc="-60" dirty="0">
                <a:latin typeface="Times New Roman" pitchFamily="18" charset="0"/>
                <a:cs typeface="Times New Roman" pitchFamily="18" charset="0"/>
              </a:rPr>
              <a:t> </a:t>
            </a:r>
            <a:r>
              <a:rPr lang="en-GB" sz="2800" spc="-60" dirty="0" err="1">
                <a:latin typeface="Times New Roman" pitchFamily="18" charset="0"/>
                <a:cs typeface="Times New Roman" pitchFamily="18" charset="0"/>
              </a:rPr>
              <a:t>dân</a:t>
            </a:r>
            <a:r>
              <a:rPr lang="en-GB" sz="2800" spc="-60" dirty="0">
                <a:latin typeface="Times New Roman" pitchFamily="18" charset="0"/>
                <a:cs typeface="Times New Roman" pitchFamily="18" charset="0"/>
              </a:rPr>
              <a:t> </a:t>
            </a:r>
            <a:r>
              <a:rPr lang="en-GB" sz="2800" spc="-60" dirty="0" err="1">
                <a:latin typeface="Times New Roman" pitchFamily="18" charset="0"/>
                <a:cs typeface="Times New Roman" pitchFamily="18" charset="0"/>
              </a:rPr>
              <a:t>tộc</a:t>
            </a:r>
            <a:r>
              <a:rPr lang="en-GB" sz="2800" spc="-60" dirty="0">
                <a:latin typeface="Times New Roman" pitchFamily="18" charset="0"/>
                <a:cs typeface="Times New Roman" pitchFamily="18" charset="0"/>
              </a:rPr>
              <a:t>, XH, </a:t>
            </a:r>
            <a:r>
              <a:rPr lang="en-GB" sz="2800" spc="-60" dirty="0" err="1">
                <a:latin typeface="Times New Roman" pitchFamily="18" charset="0"/>
                <a:cs typeface="Times New Roman" pitchFamily="18" charset="0"/>
              </a:rPr>
              <a:t>giai</a:t>
            </a:r>
            <a:r>
              <a:rPr lang="en-GB" sz="2800" spc="-60" dirty="0">
                <a:latin typeface="Times New Roman" pitchFamily="18" charset="0"/>
                <a:cs typeface="Times New Roman" pitchFamily="18" charset="0"/>
              </a:rPr>
              <a:t> </a:t>
            </a:r>
            <a:r>
              <a:rPr lang="en-GB" sz="2800" spc="-60" dirty="0" err="1">
                <a:latin typeface="Times New Roman" pitchFamily="18" charset="0"/>
                <a:cs typeface="Times New Roman" pitchFamily="18" charset="0"/>
              </a:rPr>
              <a:t>cấp</a:t>
            </a:r>
            <a:r>
              <a:rPr lang="en-GB" sz="2800" spc="-60" dirty="0">
                <a:latin typeface="Times New Roman" pitchFamily="18" charset="0"/>
                <a:cs typeface="Times New Roman" pitchFamily="18" charset="0"/>
              </a:rPr>
              <a:t>, con </a:t>
            </a:r>
            <a:r>
              <a:rPr lang="en-GB" sz="2800" spc="-60" dirty="0" err="1">
                <a:latin typeface="Times New Roman" pitchFamily="18" charset="0"/>
                <a:cs typeface="Times New Roman" pitchFamily="18" charset="0"/>
              </a:rPr>
              <a:t>người</a:t>
            </a:r>
            <a:endParaRPr lang="en-US" sz="2800" spc="-60" dirty="0">
              <a:latin typeface="Times New Roman" pitchFamily="18" charset="0"/>
              <a:cs typeface="Times New Roman" pitchFamily="18" charset="0"/>
            </a:endParaRPr>
          </a:p>
        </p:txBody>
      </p:sp>
      <p:sp>
        <p:nvSpPr>
          <p:cNvPr id="4" name="Rectangle 3"/>
          <p:cNvSpPr/>
          <p:nvPr/>
        </p:nvSpPr>
        <p:spPr>
          <a:xfrm>
            <a:off x="863588" y="4780309"/>
            <a:ext cx="5008476" cy="1384995"/>
          </a:xfrm>
          <a:prstGeom prst="rect">
            <a:avLst/>
          </a:prstGeom>
          <a:solidFill>
            <a:schemeClr val="accent5">
              <a:lumMod val="40000"/>
              <a:lumOff val="60000"/>
            </a:schemeClr>
          </a:solidFill>
          <a:scene3d>
            <a:camera prst="orthographicFront"/>
            <a:lightRig rig="threePt" dir="t"/>
          </a:scene3d>
          <a:sp3d>
            <a:bevelT w="152400" h="50800" prst="softRound"/>
          </a:sp3d>
        </p:spPr>
        <p:txBody>
          <a:bodyPr>
            <a:spAutoFit/>
          </a:bodyPr>
          <a:lstStyle/>
          <a:p>
            <a:pPr algn="just">
              <a:defRPr/>
            </a:pP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Ngoài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ích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dân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tộc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Tổ</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quốc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Đảng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không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ích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khác</a:t>
            </a:r>
            <a:r>
              <a:rPr lang="en-US" sz="2800" dirty="0">
                <a:latin typeface="Times New Roman" pitchFamily="18" charset="0"/>
                <a:cs typeface="Times New Roman" pitchFamily="18" charset="0"/>
              </a:rPr>
              <a:t>.” </a:t>
            </a:r>
            <a:r>
              <a:rPr lang="en-US" sz="2000" i="1" dirty="0">
                <a:latin typeface="Times New Roman" pitchFamily="18" charset="0"/>
                <a:cs typeface="Times New Roman" pitchFamily="18" charset="0"/>
              </a:rPr>
              <a:t>- HCM, 2011, t.5, tr.290</a:t>
            </a:r>
            <a:endParaRPr lang="en-US" sz="2800" i="1" dirty="0">
              <a:latin typeface="Times New Roman" pitchFamily="18" charset="0"/>
              <a:cs typeface="Times New Roman" pitchFamily="18" charset="0"/>
            </a:endParaRPr>
          </a:p>
        </p:txBody>
      </p:sp>
      <p:pic>
        <p:nvPicPr>
          <p:cNvPr id="12596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5373216"/>
            <a:ext cx="2225675" cy="746919"/>
          </a:xfrm>
          <a:prstGeom prst="rect">
            <a:avLst/>
          </a:prstGeom>
          <a:solidFill>
            <a:schemeClr val="accent3">
              <a:lumMod val="40000"/>
              <a:lumOff val="60000"/>
            </a:schemeClr>
          </a:solidFill>
          <a:ln>
            <a:noFill/>
          </a:ln>
          <a:effectLst/>
          <a:scene3d>
            <a:camera prst="orthographicFront"/>
            <a:lightRig rig="threePt" dir="t"/>
          </a:scene3d>
          <a:sp3d>
            <a:bevelT w="114300" prst="hardEdge"/>
          </a:sp3d>
        </p:spPr>
      </p:pic>
      <p:sp>
        <p:nvSpPr>
          <p:cNvPr id="9" name="Rectangle 8"/>
          <p:cNvSpPr/>
          <p:nvPr/>
        </p:nvSpPr>
        <p:spPr>
          <a:xfrm>
            <a:off x="679648" y="1916832"/>
            <a:ext cx="7924800" cy="523220"/>
          </a:xfrm>
          <a:prstGeom prst="rect">
            <a:avLst/>
          </a:prstGeom>
          <a:solidFill>
            <a:srgbClr val="FFFF99"/>
          </a:solidFill>
          <a:scene3d>
            <a:camera prst="orthographicFront"/>
            <a:lightRig rig="threePt" dir="t"/>
          </a:scene3d>
          <a:sp3d>
            <a:bevelT w="152400" h="50800" prst="softRound"/>
          </a:sp3d>
        </p:spPr>
        <p:txBody>
          <a:bodyPr>
            <a:spAutoFit/>
          </a:bodyPr>
          <a:lstStyle/>
          <a:p>
            <a:pPr>
              <a:defRPr/>
            </a:pP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Trung</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thành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với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lợi</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ích</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nhân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và</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dân</a:t>
            </a:r>
            <a:r>
              <a:rPr lang="en-GB" sz="2800" dirty="0">
                <a:latin typeface="Times New Roman" pitchFamily="18" charset="0"/>
                <a:cs typeface="Times New Roman" pitchFamily="18" charset="0"/>
              </a:rPr>
              <a:t> </a:t>
            </a:r>
            <a:r>
              <a:rPr lang="en-GB" sz="2800" dirty="0" err="1">
                <a:latin typeface="Times New Roman" pitchFamily="18" charset="0"/>
                <a:cs typeface="Times New Roman" pitchFamily="18" charset="0"/>
              </a:rPr>
              <a:t>tộc</a:t>
            </a:r>
            <a:endParaRPr lang="en-US" sz="2800" dirty="0">
              <a:latin typeface="Times New Roman" pitchFamily="18" charset="0"/>
              <a:cs typeface="Times New Roman" pitchFamily="18" charset="0"/>
            </a:endParaRPr>
          </a:p>
        </p:txBody>
      </p:sp>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465" y="2672916"/>
            <a:ext cx="2085975" cy="2622798"/>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64" y="2672916"/>
            <a:ext cx="2592288" cy="1847850"/>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7884" y="3069890"/>
            <a:ext cx="2667000" cy="1619250"/>
          </a:xfrm>
          <a:prstGeom prst="rect">
            <a:avLst/>
          </a:prstGeom>
          <a:noFill/>
          <a:ln>
            <a:noFill/>
          </a:ln>
          <a:effectLst>
            <a:prstShdw prst="shdw17" dist="17961" dir="2700000">
              <a:schemeClr val="accent1">
                <a:gamma/>
                <a:shade val="60000"/>
                <a:invGamma/>
                <a:alpha val="50000"/>
              </a:schemeClr>
            </a:prstShdw>
          </a:effectLst>
          <a:scene3d>
            <a:camera prst="orthographicFront"/>
            <a:lightRig rig="threePt" dir="t"/>
          </a:scene3d>
          <a:sp3d>
            <a:bevelT w="165100" prst="coolSlan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667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par>
                          <p:cTn id="8" fill="hold" nodeType="afterGroup">
                            <p:stCondLst>
                              <p:cond delay="500"/>
                            </p:stCondLst>
                            <p:childTnLst>
                              <p:par>
                                <p:cTn id="9" presetID="21" presetClass="entr" presetSubtype="1" fill="hold" nodeType="afterEffect">
                                  <p:stCondLst>
                                    <p:cond delay="500"/>
                                  </p:stCondLst>
                                  <p:childTnLst>
                                    <p:set>
                                      <p:cBhvr>
                                        <p:cTn id="10" dur="1" fill="hold">
                                          <p:stCondLst>
                                            <p:cond delay="0"/>
                                          </p:stCondLst>
                                        </p:cTn>
                                        <p:tgtEl>
                                          <p:spTgt spid="126979"/>
                                        </p:tgtEl>
                                        <p:attrNameLst>
                                          <p:attrName>style.visibility</p:attrName>
                                        </p:attrNameLst>
                                      </p:cBhvr>
                                      <p:to>
                                        <p:strVal val="visible"/>
                                      </p:to>
                                    </p:set>
                                    <p:animEffect transition="in" filter="wheel(1)">
                                      <p:cBhvr>
                                        <p:cTn id="11" dur="2000"/>
                                        <p:tgtEl>
                                          <p:spTgt spid="126979"/>
                                        </p:tgtEl>
                                      </p:cBhvr>
                                    </p:animEffect>
                                  </p:childTnLst>
                                </p:cTn>
                              </p:par>
                            </p:childTnLst>
                          </p:cTn>
                        </p:par>
                        <p:par>
                          <p:cTn id="12" fill="hold" nodeType="afterGroup">
                            <p:stCondLst>
                              <p:cond delay="3000"/>
                            </p:stCondLst>
                            <p:childTnLst>
                              <p:par>
                                <p:cTn id="13" presetID="6" presetClass="entr" presetSubtype="32" fill="hold" nodeType="afterEffect">
                                  <p:stCondLst>
                                    <p:cond delay="500"/>
                                  </p:stCondLst>
                                  <p:childTnLst>
                                    <p:set>
                                      <p:cBhvr>
                                        <p:cTn id="14" dur="1" fill="hold">
                                          <p:stCondLst>
                                            <p:cond delay="0"/>
                                          </p:stCondLst>
                                        </p:cTn>
                                        <p:tgtEl>
                                          <p:spTgt spid="126980"/>
                                        </p:tgtEl>
                                        <p:attrNameLst>
                                          <p:attrName>style.visibility</p:attrName>
                                        </p:attrNameLst>
                                      </p:cBhvr>
                                      <p:to>
                                        <p:strVal val="visible"/>
                                      </p:to>
                                    </p:set>
                                    <p:animEffect transition="in" filter="circle(out)">
                                      <p:cBhvr>
                                        <p:cTn id="15" dur="2000"/>
                                        <p:tgtEl>
                                          <p:spTgt spid="126980"/>
                                        </p:tgtEl>
                                      </p:cBhvr>
                                    </p:animEffect>
                                  </p:childTnLst>
                                </p:cTn>
                              </p:par>
                            </p:childTnLst>
                          </p:cTn>
                        </p:par>
                        <p:par>
                          <p:cTn id="16" fill="hold" nodeType="afterGroup">
                            <p:stCondLst>
                              <p:cond delay="5500"/>
                            </p:stCondLst>
                            <p:childTnLst>
                              <p:par>
                                <p:cTn id="17" presetID="21" presetClass="entr" presetSubtype="1" fill="hold" nodeType="afterEffect">
                                  <p:stCondLst>
                                    <p:cond delay="500"/>
                                  </p:stCondLst>
                                  <p:childTnLst>
                                    <p:set>
                                      <p:cBhvr>
                                        <p:cTn id="18" dur="1" fill="hold">
                                          <p:stCondLst>
                                            <p:cond delay="0"/>
                                          </p:stCondLst>
                                        </p:cTn>
                                        <p:tgtEl>
                                          <p:spTgt spid="126978"/>
                                        </p:tgtEl>
                                        <p:attrNameLst>
                                          <p:attrName>style.visibility</p:attrName>
                                        </p:attrNameLst>
                                      </p:cBhvr>
                                      <p:to>
                                        <p:strVal val="visible"/>
                                      </p:to>
                                    </p:set>
                                    <p:animEffect transition="in" filter="wheel(1)">
                                      <p:cBhvr>
                                        <p:cTn id="19" dur="2000"/>
                                        <p:tgtEl>
                                          <p:spTgt spid="126978"/>
                                        </p:tgtEl>
                                      </p:cBhvr>
                                    </p:animEffect>
                                  </p:childTnLst>
                                </p:cTn>
                              </p:par>
                            </p:childTnLst>
                          </p:cTn>
                        </p:par>
                        <p:par>
                          <p:cTn id="20" fill="hold" nodeType="afterGroup">
                            <p:stCondLst>
                              <p:cond delay="8000"/>
                            </p:stCondLst>
                            <p:childTnLst>
                              <p:par>
                                <p:cTn id="21" presetID="16" presetClass="entr" presetSubtype="37" fill="hold" nodeType="after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barn(outVertical)">
                                      <p:cBhvr>
                                        <p:cTn id="23" dur="500"/>
                                        <p:tgtEl>
                                          <p:spTgt spid="4"/>
                                        </p:tgtEl>
                                      </p:cBhvr>
                                    </p:animEffect>
                                  </p:childTnLst>
                                </p:cTn>
                              </p:par>
                            </p:childTnLst>
                          </p:cTn>
                        </p:par>
                        <p:par>
                          <p:cTn id="24" fill="hold" nodeType="afterGroup">
                            <p:stCondLst>
                              <p:cond delay="9000"/>
                            </p:stCondLst>
                            <p:childTnLst>
                              <p:par>
                                <p:cTn id="25" presetID="47" presetClass="entr" presetSubtype="0" fill="hold" nodeType="afterEffect">
                                  <p:stCondLst>
                                    <p:cond delay="500"/>
                                  </p:stCondLst>
                                  <p:childTnLst>
                                    <p:set>
                                      <p:cBhvr>
                                        <p:cTn id="26" dur="1" fill="hold">
                                          <p:stCondLst>
                                            <p:cond delay="0"/>
                                          </p:stCondLst>
                                        </p:cTn>
                                        <p:tgtEl>
                                          <p:spTgt spid="125960"/>
                                        </p:tgtEl>
                                        <p:attrNameLst>
                                          <p:attrName>style.visibility</p:attrName>
                                        </p:attrNameLst>
                                      </p:cBhvr>
                                      <p:to>
                                        <p:strVal val="visible"/>
                                      </p:to>
                                    </p:set>
                                    <p:animEffect transition="in" filter="fade">
                                      <p:cBhvr>
                                        <p:cTn id="27" dur="1000"/>
                                        <p:tgtEl>
                                          <p:spTgt spid="125960"/>
                                        </p:tgtEl>
                                      </p:cBhvr>
                                    </p:animEffect>
                                    <p:anim calcmode="lin" valueType="num">
                                      <p:cBhvr>
                                        <p:cTn id="28" dur="1000" fill="hold"/>
                                        <p:tgtEl>
                                          <p:spTgt spid="125960"/>
                                        </p:tgtEl>
                                        <p:attrNameLst>
                                          <p:attrName>ppt_x</p:attrName>
                                        </p:attrNameLst>
                                      </p:cBhvr>
                                      <p:tavLst>
                                        <p:tav tm="0">
                                          <p:val>
                                            <p:strVal val="#ppt_x"/>
                                          </p:val>
                                        </p:tav>
                                        <p:tav tm="100000">
                                          <p:val>
                                            <p:strVal val="#ppt_x"/>
                                          </p:val>
                                        </p:tav>
                                      </p:tavLst>
                                    </p:anim>
                                    <p:anim calcmode="lin" valueType="num">
                                      <p:cBhvr>
                                        <p:cTn id="29" dur="1000" fill="hold"/>
                                        <p:tgtEl>
                                          <p:spTgt spid="1259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3713</Words>
  <Application>Microsoft Office PowerPoint</Application>
  <PresentationFormat>On-screen Show (4:3)</PresentationFormat>
  <Paragraphs>282</Paragraphs>
  <Slides>47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Tahoma</vt:lpstr>
      <vt:lpstr>Times New Roman</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Miss Huong</cp:lastModifiedBy>
  <cp:revision>6</cp:revision>
  <dcterms:created xsi:type="dcterms:W3CDTF">2019-09-19T12:01:35Z</dcterms:created>
  <dcterms:modified xsi:type="dcterms:W3CDTF">2019-10-07T01:34:19Z</dcterms:modified>
</cp:coreProperties>
</file>